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6.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70"/>
  </p:notesMasterIdLst>
  <p:handoutMasterIdLst>
    <p:handoutMasterId r:id="rId71"/>
  </p:handoutMasterIdLst>
  <p:sldIdLst>
    <p:sldId id="634" r:id="rId2"/>
    <p:sldId id="465" r:id="rId3"/>
    <p:sldId id="537" r:id="rId4"/>
    <p:sldId id="363" r:id="rId5"/>
    <p:sldId id="474" r:id="rId6"/>
    <p:sldId id="549" r:id="rId7"/>
    <p:sldId id="475" r:id="rId8"/>
    <p:sldId id="480" r:id="rId9"/>
    <p:sldId id="481" r:id="rId10"/>
    <p:sldId id="482" r:id="rId11"/>
    <p:sldId id="484" r:id="rId12"/>
    <p:sldId id="485" r:id="rId13"/>
    <p:sldId id="638" r:id="rId14"/>
    <p:sldId id="531" r:id="rId15"/>
    <p:sldId id="635" r:id="rId16"/>
    <p:sldId id="487" r:id="rId17"/>
    <p:sldId id="488" r:id="rId18"/>
    <p:sldId id="489" r:id="rId19"/>
    <p:sldId id="490" r:id="rId20"/>
    <p:sldId id="491" r:id="rId21"/>
    <p:sldId id="492" r:id="rId22"/>
    <p:sldId id="493" r:id="rId23"/>
    <p:sldId id="636" r:id="rId24"/>
    <p:sldId id="639" r:id="rId25"/>
    <p:sldId id="550" r:id="rId26"/>
    <p:sldId id="551" r:id="rId27"/>
    <p:sldId id="552" r:id="rId28"/>
    <p:sldId id="494" r:id="rId29"/>
    <p:sldId id="495" r:id="rId30"/>
    <p:sldId id="496" r:id="rId31"/>
    <p:sldId id="497" r:id="rId32"/>
    <p:sldId id="498" r:id="rId33"/>
    <p:sldId id="499" r:id="rId34"/>
    <p:sldId id="500" r:id="rId35"/>
    <p:sldId id="501" r:id="rId36"/>
    <p:sldId id="502" r:id="rId37"/>
    <p:sldId id="641" r:id="rId38"/>
    <p:sldId id="643" r:id="rId39"/>
    <p:sldId id="637" r:id="rId40"/>
    <p:sldId id="503" r:id="rId41"/>
    <p:sldId id="504" r:id="rId42"/>
    <p:sldId id="505" r:id="rId43"/>
    <p:sldId id="506" r:id="rId44"/>
    <p:sldId id="507" r:id="rId45"/>
    <p:sldId id="508" r:id="rId46"/>
    <p:sldId id="622" r:id="rId47"/>
    <p:sldId id="513" r:id="rId48"/>
    <p:sldId id="556" r:id="rId49"/>
    <p:sldId id="523" r:id="rId50"/>
    <p:sldId id="640" r:id="rId51"/>
    <p:sldId id="524" r:id="rId52"/>
    <p:sldId id="525" r:id="rId53"/>
    <p:sldId id="526" r:id="rId54"/>
    <p:sldId id="527" r:id="rId55"/>
    <p:sldId id="557" r:id="rId56"/>
    <p:sldId id="558" r:id="rId57"/>
    <p:sldId id="559" r:id="rId58"/>
    <p:sldId id="560" r:id="rId59"/>
    <p:sldId id="561" r:id="rId60"/>
    <p:sldId id="562" r:id="rId61"/>
    <p:sldId id="563" r:id="rId62"/>
    <p:sldId id="564" r:id="rId63"/>
    <p:sldId id="565" r:id="rId64"/>
    <p:sldId id="566" r:id="rId65"/>
    <p:sldId id="628" r:id="rId66"/>
    <p:sldId id="625" r:id="rId67"/>
    <p:sldId id="626" r:id="rId68"/>
    <p:sldId id="627"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8"/>
    <p:restoredTop sz="85782"/>
  </p:normalViewPr>
  <p:slideViewPr>
    <p:cSldViewPr snapToGrid="0" snapToObjects="1">
      <p:cViewPr varScale="1">
        <p:scale>
          <a:sx n="109" d="100"/>
          <a:sy n="109" d="100"/>
        </p:scale>
        <p:origin x="1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oleObject" Target="file:////C:\Work\Class\Class%201%20Utility\Indifference%20Curves.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Work\Class\Class%201%20Utility\Indifference%20Curves.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Indifference</a:t>
            </a:r>
            <a:r>
              <a:rPr lang="en-US" baseline="0"/>
              <a:t> Curves for Different Utility Levels</a:t>
            </a:r>
            <a:endParaRPr lang="en-US"/>
          </a:p>
        </c:rich>
      </c:tx>
      <c:overlay val="0"/>
    </c:title>
    <c:autoTitleDeleted val="0"/>
    <c:plotArea>
      <c:layout/>
      <c:scatterChart>
        <c:scatterStyle val="smoothMarker"/>
        <c:varyColors val="0"/>
        <c:ser>
          <c:idx val="1"/>
          <c:order val="0"/>
          <c:tx>
            <c:v>U=0.10</c:v>
          </c:tx>
          <c:marker>
            <c:symbol val="square"/>
            <c:size val="7"/>
          </c:marker>
          <c:xVal>
            <c:numRef>
              <c:f>'U levels'!$B$6:$B$65</c:f>
              <c:numCache>
                <c:formatCode>0.00</c:formatCode>
                <c:ptCount val="60"/>
                <c:pt idx="0">
                  <c:v>0.01</c:v>
                </c:pt>
                <c:pt idx="1">
                  <c:v>0.02</c:v>
                </c:pt>
                <c:pt idx="2">
                  <c:v>0.03</c:v>
                </c:pt>
                <c:pt idx="3">
                  <c:v>0.04</c:v>
                </c:pt>
                <c:pt idx="4">
                  <c:v>0.05</c:v>
                </c:pt>
                <c:pt idx="5">
                  <c:v>0.06</c:v>
                </c:pt>
                <c:pt idx="6">
                  <c:v>7.0000000000000007E-2</c:v>
                </c:pt>
                <c:pt idx="7">
                  <c:v>8.0000000000000099E-2</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0.310000000000001</c:v>
                </c:pt>
                <c:pt idx="31">
                  <c:v>0.32000000000000101</c:v>
                </c:pt>
                <c:pt idx="32">
                  <c:v>0.33000000000000201</c:v>
                </c:pt>
                <c:pt idx="33">
                  <c:v>0.34</c:v>
                </c:pt>
                <c:pt idx="34">
                  <c:v>0.35</c:v>
                </c:pt>
                <c:pt idx="35">
                  <c:v>0.36</c:v>
                </c:pt>
                <c:pt idx="36">
                  <c:v>0.37</c:v>
                </c:pt>
                <c:pt idx="37">
                  <c:v>0.380000000000001</c:v>
                </c:pt>
                <c:pt idx="38">
                  <c:v>0.39000000000000101</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0.60000000000000098</c:v>
                </c:pt>
              </c:numCache>
            </c:numRef>
          </c:xVal>
          <c:yVal>
            <c:numRef>
              <c:f>'U levels'!$C$6:$C$65</c:f>
              <c:numCache>
                <c:formatCode>0.0000</c:formatCode>
                <c:ptCount val="60"/>
                <c:pt idx="0">
                  <c:v>0.10015</c:v>
                </c:pt>
                <c:pt idx="1">
                  <c:v>0.10059999999999999</c:v>
                </c:pt>
                <c:pt idx="2">
                  <c:v>0.10135</c:v>
                </c:pt>
                <c:pt idx="3">
                  <c:v>0.1024</c:v>
                </c:pt>
                <c:pt idx="4">
                  <c:v>0.10375</c:v>
                </c:pt>
                <c:pt idx="5">
                  <c:v>0.10539999999999999</c:v>
                </c:pt>
                <c:pt idx="6">
                  <c:v>0.10735</c:v>
                </c:pt>
                <c:pt idx="7">
                  <c:v>0.1096</c:v>
                </c:pt>
                <c:pt idx="8">
                  <c:v>0.11215</c:v>
                </c:pt>
                <c:pt idx="9">
                  <c:v>0.115</c:v>
                </c:pt>
                <c:pt idx="10">
                  <c:v>0.11815000000000001</c:v>
                </c:pt>
                <c:pt idx="11">
                  <c:v>0.1216</c:v>
                </c:pt>
                <c:pt idx="12">
                  <c:v>0.12534999999999999</c:v>
                </c:pt>
                <c:pt idx="13">
                  <c:v>0.12939999999999999</c:v>
                </c:pt>
                <c:pt idx="14">
                  <c:v>0.13375000000000001</c:v>
                </c:pt>
                <c:pt idx="15">
                  <c:v>0.1384</c:v>
                </c:pt>
                <c:pt idx="16">
                  <c:v>0.14335000000000001</c:v>
                </c:pt>
                <c:pt idx="17">
                  <c:v>0.14860000000000001</c:v>
                </c:pt>
                <c:pt idx="18">
                  <c:v>0.15415000000000001</c:v>
                </c:pt>
                <c:pt idx="19">
                  <c:v>0.16</c:v>
                </c:pt>
                <c:pt idx="20">
                  <c:v>0.16614999999999999</c:v>
                </c:pt>
                <c:pt idx="21">
                  <c:v>0.1726</c:v>
                </c:pt>
                <c:pt idx="22">
                  <c:v>0.17935000000000001</c:v>
                </c:pt>
                <c:pt idx="23">
                  <c:v>0.18640000000000101</c:v>
                </c:pt>
                <c:pt idx="24">
                  <c:v>0.19375000000000001</c:v>
                </c:pt>
                <c:pt idx="25">
                  <c:v>0.2014</c:v>
                </c:pt>
                <c:pt idx="26">
                  <c:v>0.20935000000000001</c:v>
                </c:pt>
                <c:pt idx="27">
                  <c:v>0.21759999999999999</c:v>
                </c:pt>
                <c:pt idx="28">
                  <c:v>0.22614999999999999</c:v>
                </c:pt>
                <c:pt idx="29">
                  <c:v>0.23499999999999999</c:v>
                </c:pt>
                <c:pt idx="30">
                  <c:v>0.24415000000000001</c:v>
                </c:pt>
                <c:pt idx="31">
                  <c:v>0.25359999999999999</c:v>
                </c:pt>
                <c:pt idx="32">
                  <c:v>0.26334999999999997</c:v>
                </c:pt>
                <c:pt idx="33">
                  <c:v>0.27339999999999998</c:v>
                </c:pt>
                <c:pt idx="34">
                  <c:v>0.28375</c:v>
                </c:pt>
                <c:pt idx="35">
                  <c:v>0.2944</c:v>
                </c:pt>
                <c:pt idx="36">
                  <c:v>0.30535000000000101</c:v>
                </c:pt>
                <c:pt idx="37">
                  <c:v>0.31659999999999999</c:v>
                </c:pt>
                <c:pt idx="38">
                  <c:v>0.328150000000001</c:v>
                </c:pt>
                <c:pt idx="39">
                  <c:v>0.34</c:v>
                </c:pt>
                <c:pt idx="40">
                  <c:v>0.35215000000000002</c:v>
                </c:pt>
                <c:pt idx="41">
                  <c:v>0.36459999999999998</c:v>
                </c:pt>
                <c:pt idx="42">
                  <c:v>0.37735000000000202</c:v>
                </c:pt>
                <c:pt idx="43">
                  <c:v>0.39040000000000202</c:v>
                </c:pt>
                <c:pt idx="44">
                  <c:v>0.40375</c:v>
                </c:pt>
                <c:pt idx="45">
                  <c:v>0.41739999999999999</c:v>
                </c:pt>
                <c:pt idx="46">
                  <c:v>0.43135000000000101</c:v>
                </c:pt>
                <c:pt idx="47">
                  <c:v>0.4456</c:v>
                </c:pt>
                <c:pt idx="48">
                  <c:v>0.46015</c:v>
                </c:pt>
                <c:pt idx="49">
                  <c:v>0.47499999999999998</c:v>
                </c:pt>
                <c:pt idx="50">
                  <c:v>0.49014999999999997</c:v>
                </c:pt>
                <c:pt idx="51">
                  <c:v>0.50560000000000005</c:v>
                </c:pt>
                <c:pt idx="52">
                  <c:v>0.52134999999999998</c:v>
                </c:pt>
                <c:pt idx="53">
                  <c:v>0.53739999999999999</c:v>
                </c:pt>
                <c:pt idx="54">
                  <c:v>0.55375000000000096</c:v>
                </c:pt>
                <c:pt idx="55">
                  <c:v>0.57040000000000002</c:v>
                </c:pt>
                <c:pt idx="56">
                  <c:v>0.58735000000000004</c:v>
                </c:pt>
                <c:pt idx="57">
                  <c:v>0.60460000000000003</c:v>
                </c:pt>
                <c:pt idx="58">
                  <c:v>0.62215000000000098</c:v>
                </c:pt>
                <c:pt idx="59">
                  <c:v>0.64000000000000301</c:v>
                </c:pt>
              </c:numCache>
            </c:numRef>
          </c:yVal>
          <c:smooth val="1"/>
          <c:extLst>
            <c:ext xmlns:c16="http://schemas.microsoft.com/office/drawing/2014/chart" uri="{C3380CC4-5D6E-409C-BE32-E72D297353CC}">
              <c16:uniqueId val="{00000000-A794-9E48-94DA-D01E9BF4604C}"/>
            </c:ext>
          </c:extLst>
        </c:ser>
        <c:ser>
          <c:idx val="2"/>
          <c:order val="1"/>
          <c:tx>
            <c:v>U=0.15</c:v>
          </c:tx>
          <c:spPr>
            <a:ln>
              <a:solidFill>
                <a:srgbClr val="FF0000"/>
              </a:solidFill>
            </a:ln>
          </c:spPr>
          <c:marker>
            <c:symbol val="triangle"/>
            <c:size val="12"/>
            <c:spPr>
              <a:solidFill>
                <a:srgbClr val="FF0000"/>
              </a:solidFill>
            </c:spPr>
          </c:marker>
          <c:xVal>
            <c:numRef>
              <c:f>'U levels'!$B$6:$B$65</c:f>
              <c:numCache>
                <c:formatCode>0.00</c:formatCode>
                <c:ptCount val="60"/>
                <c:pt idx="0">
                  <c:v>0.01</c:v>
                </c:pt>
                <c:pt idx="1">
                  <c:v>0.02</c:v>
                </c:pt>
                <c:pt idx="2">
                  <c:v>0.03</c:v>
                </c:pt>
                <c:pt idx="3">
                  <c:v>0.04</c:v>
                </c:pt>
                <c:pt idx="4">
                  <c:v>0.05</c:v>
                </c:pt>
                <c:pt idx="5">
                  <c:v>0.06</c:v>
                </c:pt>
                <c:pt idx="6">
                  <c:v>7.0000000000000007E-2</c:v>
                </c:pt>
                <c:pt idx="7">
                  <c:v>8.0000000000000099E-2</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0.310000000000001</c:v>
                </c:pt>
                <c:pt idx="31">
                  <c:v>0.32000000000000101</c:v>
                </c:pt>
                <c:pt idx="32">
                  <c:v>0.33000000000000201</c:v>
                </c:pt>
                <c:pt idx="33">
                  <c:v>0.34</c:v>
                </c:pt>
                <c:pt idx="34">
                  <c:v>0.35</c:v>
                </c:pt>
                <c:pt idx="35">
                  <c:v>0.36</c:v>
                </c:pt>
                <c:pt idx="36">
                  <c:v>0.37</c:v>
                </c:pt>
                <c:pt idx="37">
                  <c:v>0.380000000000001</c:v>
                </c:pt>
                <c:pt idx="38">
                  <c:v>0.39000000000000101</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0.60000000000000098</c:v>
                </c:pt>
              </c:numCache>
            </c:numRef>
          </c:xVal>
          <c:yVal>
            <c:numRef>
              <c:f>'U levels'!$D$6:$D$65</c:f>
              <c:numCache>
                <c:formatCode>0.0000</c:formatCode>
                <c:ptCount val="60"/>
                <c:pt idx="0">
                  <c:v>0.15015000000000001</c:v>
                </c:pt>
                <c:pt idx="1">
                  <c:v>0.15060000000000001</c:v>
                </c:pt>
                <c:pt idx="2">
                  <c:v>0.15135000000000001</c:v>
                </c:pt>
                <c:pt idx="3">
                  <c:v>0.15240000000000101</c:v>
                </c:pt>
                <c:pt idx="4">
                  <c:v>0.15375</c:v>
                </c:pt>
                <c:pt idx="5">
                  <c:v>0.15540000000000101</c:v>
                </c:pt>
                <c:pt idx="6">
                  <c:v>0.15734999999999999</c:v>
                </c:pt>
                <c:pt idx="7">
                  <c:v>0.15959999999999999</c:v>
                </c:pt>
                <c:pt idx="8">
                  <c:v>0.16214999999999999</c:v>
                </c:pt>
                <c:pt idx="9">
                  <c:v>0.16500000000000001</c:v>
                </c:pt>
                <c:pt idx="10">
                  <c:v>0.16814999999999999</c:v>
                </c:pt>
                <c:pt idx="11">
                  <c:v>0.1716</c:v>
                </c:pt>
                <c:pt idx="12">
                  <c:v>0.17535000000000001</c:v>
                </c:pt>
                <c:pt idx="13">
                  <c:v>0.179400000000001</c:v>
                </c:pt>
                <c:pt idx="14">
                  <c:v>0.18375</c:v>
                </c:pt>
                <c:pt idx="15">
                  <c:v>0.18840000000000101</c:v>
                </c:pt>
                <c:pt idx="16">
                  <c:v>0.19334999999999999</c:v>
                </c:pt>
                <c:pt idx="17">
                  <c:v>0.1986</c:v>
                </c:pt>
                <c:pt idx="18">
                  <c:v>0.20415</c:v>
                </c:pt>
                <c:pt idx="19">
                  <c:v>0.21</c:v>
                </c:pt>
                <c:pt idx="20">
                  <c:v>0.21615000000000001</c:v>
                </c:pt>
                <c:pt idx="21">
                  <c:v>0.22259999999999999</c:v>
                </c:pt>
                <c:pt idx="22">
                  <c:v>0.22935</c:v>
                </c:pt>
                <c:pt idx="23">
                  <c:v>0.2364</c:v>
                </c:pt>
                <c:pt idx="24">
                  <c:v>0.24374999999999999</c:v>
                </c:pt>
                <c:pt idx="25">
                  <c:v>0.25140000000000001</c:v>
                </c:pt>
                <c:pt idx="26">
                  <c:v>0.25935000000000002</c:v>
                </c:pt>
                <c:pt idx="27">
                  <c:v>0.2676</c:v>
                </c:pt>
                <c:pt idx="28">
                  <c:v>0.27615000000000001</c:v>
                </c:pt>
                <c:pt idx="29">
                  <c:v>0.28499999999999998</c:v>
                </c:pt>
                <c:pt idx="30">
                  <c:v>0.29415000000000002</c:v>
                </c:pt>
                <c:pt idx="31">
                  <c:v>0.30359999999999998</c:v>
                </c:pt>
                <c:pt idx="32">
                  <c:v>0.31335000000000202</c:v>
                </c:pt>
                <c:pt idx="33">
                  <c:v>0.32340000000000202</c:v>
                </c:pt>
                <c:pt idx="34">
                  <c:v>0.33374999999999999</c:v>
                </c:pt>
                <c:pt idx="35">
                  <c:v>0.34439999999999998</c:v>
                </c:pt>
                <c:pt idx="36">
                  <c:v>0.355350000000001</c:v>
                </c:pt>
                <c:pt idx="37">
                  <c:v>0.36659999999999998</c:v>
                </c:pt>
                <c:pt idx="38">
                  <c:v>0.37814999999999999</c:v>
                </c:pt>
                <c:pt idx="39">
                  <c:v>0.39000000000000101</c:v>
                </c:pt>
                <c:pt idx="40">
                  <c:v>0.40215000000000001</c:v>
                </c:pt>
                <c:pt idx="41">
                  <c:v>0.41460000000000002</c:v>
                </c:pt>
                <c:pt idx="42">
                  <c:v>0.42735000000000101</c:v>
                </c:pt>
                <c:pt idx="43">
                  <c:v>0.44040000000000001</c:v>
                </c:pt>
                <c:pt idx="44">
                  <c:v>0.45374999999999999</c:v>
                </c:pt>
                <c:pt idx="45">
                  <c:v>0.46739999999999998</c:v>
                </c:pt>
                <c:pt idx="46">
                  <c:v>0.481350000000001</c:v>
                </c:pt>
                <c:pt idx="47">
                  <c:v>0.49559999999999998</c:v>
                </c:pt>
                <c:pt idx="48">
                  <c:v>0.51014999999999999</c:v>
                </c:pt>
                <c:pt idx="49">
                  <c:v>0.52500000000000002</c:v>
                </c:pt>
                <c:pt idx="50">
                  <c:v>0.54015000000000002</c:v>
                </c:pt>
                <c:pt idx="51">
                  <c:v>0.55560000000000098</c:v>
                </c:pt>
                <c:pt idx="52">
                  <c:v>0.57135000000000002</c:v>
                </c:pt>
                <c:pt idx="53">
                  <c:v>0.58740000000000003</c:v>
                </c:pt>
                <c:pt idx="54">
                  <c:v>0.60375000000000301</c:v>
                </c:pt>
                <c:pt idx="55">
                  <c:v>0.62040000000000095</c:v>
                </c:pt>
                <c:pt idx="56">
                  <c:v>0.63735000000000097</c:v>
                </c:pt>
                <c:pt idx="57">
                  <c:v>0.65460000000000396</c:v>
                </c:pt>
                <c:pt idx="58">
                  <c:v>0.67215000000000302</c:v>
                </c:pt>
                <c:pt idx="59">
                  <c:v>0.69000000000000095</c:v>
                </c:pt>
              </c:numCache>
            </c:numRef>
          </c:yVal>
          <c:smooth val="1"/>
          <c:extLst>
            <c:ext xmlns:c16="http://schemas.microsoft.com/office/drawing/2014/chart" uri="{C3380CC4-5D6E-409C-BE32-E72D297353CC}">
              <c16:uniqueId val="{00000001-A794-9E48-94DA-D01E9BF4604C}"/>
            </c:ext>
          </c:extLst>
        </c:ser>
        <c:ser>
          <c:idx val="3"/>
          <c:order val="2"/>
          <c:tx>
            <c:v>U=0.25</c:v>
          </c:tx>
          <c:marker>
            <c:symbol val="x"/>
            <c:size val="7"/>
          </c:marker>
          <c:xVal>
            <c:numRef>
              <c:f>'U levels'!$B$6:$B$65</c:f>
              <c:numCache>
                <c:formatCode>0.00</c:formatCode>
                <c:ptCount val="60"/>
                <c:pt idx="0">
                  <c:v>0.01</c:v>
                </c:pt>
                <c:pt idx="1">
                  <c:v>0.02</c:v>
                </c:pt>
                <c:pt idx="2">
                  <c:v>0.03</c:v>
                </c:pt>
                <c:pt idx="3">
                  <c:v>0.04</c:v>
                </c:pt>
                <c:pt idx="4">
                  <c:v>0.05</c:v>
                </c:pt>
                <c:pt idx="5">
                  <c:v>0.06</c:v>
                </c:pt>
                <c:pt idx="6">
                  <c:v>7.0000000000000007E-2</c:v>
                </c:pt>
                <c:pt idx="7">
                  <c:v>8.0000000000000099E-2</c:v>
                </c:pt>
                <c:pt idx="8">
                  <c:v>0.09</c:v>
                </c:pt>
                <c:pt idx="9">
                  <c:v>0.1</c:v>
                </c:pt>
                <c:pt idx="10">
                  <c:v>0.11</c:v>
                </c:pt>
                <c:pt idx="11">
                  <c:v>0.12</c:v>
                </c:pt>
                <c:pt idx="12">
                  <c:v>0.13</c:v>
                </c:pt>
                <c:pt idx="13">
                  <c:v>0.14000000000000001</c:v>
                </c:pt>
                <c:pt idx="14">
                  <c:v>0.15</c:v>
                </c:pt>
                <c:pt idx="15">
                  <c:v>0.16</c:v>
                </c:pt>
                <c:pt idx="16">
                  <c:v>0.17</c:v>
                </c:pt>
                <c:pt idx="17">
                  <c:v>0.18</c:v>
                </c:pt>
                <c:pt idx="18">
                  <c:v>0.19</c:v>
                </c:pt>
                <c:pt idx="19">
                  <c:v>0.2</c:v>
                </c:pt>
                <c:pt idx="20">
                  <c:v>0.21</c:v>
                </c:pt>
                <c:pt idx="21">
                  <c:v>0.22</c:v>
                </c:pt>
                <c:pt idx="22">
                  <c:v>0.23</c:v>
                </c:pt>
                <c:pt idx="23">
                  <c:v>0.24</c:v>
                </c:pt>
                <c:pt idx="24">
                  <c:v>0.25</c:v>
                </c:pt>
                <c:pt idx="25">
                  <c:v>0.26</c:v>
                </c:pt>
                <c:pt idx="26">
                  <c:v>0.27</c:v>
                </c:pt>
                <c:pt idx="27">
                  <c:v>0.28000000000000003</c:v>
                </c:pt>
                <c:pt idx="28">
                  <c:v>0.28999999999999998</c:v>
                </c:pt>
                <c:pt idx="29">
                  <c:v>0.3</c:v>
                </c:pt>
                <c:pt idx="30">
                  <c:v>0.310000000000001</c:v>
                </c:pt>
                <c:pt idx="31">
                  <c:v>0.32000000000000101</c:v>
                </c:pt>
                <c:pt idx="32">
                  <c:v>0.33000000000000201</c:v>
                </c:pt>
                <c:pt idx="33">
                  <c:v>0.34</c:v>
                </c:pt>
                <c:pt idx="34">
                  <c:v>0.35</c:v>
                </c:pt>
                <c:pt idx="35">
                  <c:v>0.36</c:v>
                </c:pt>
                <c:pt idx="36">
                  <c:v>0.37</c:v>
                </c:pt>
                <c:pt idx="37">
                  <c:v>0.380000000000001</c:v>
                </c:pt>
                <c:pt idx="38">
                  <c:v>0.39000000000000101</c:v>
                </c:pt>
                <c:pt idx="39">
                  <c:v>0.4</c:v>
                </c:pt>
                <c:pt idx="40">
                  <c:v>0.41</c:v>
                </c:pt>
                <c:pt idx="41">
                  <c:v>0.42</c:v>
                </c:pt>
                <c:pt idx="42">
                  <c:v>0.43</c:v>
                </c:pt>
                <c:pt idx="43">
                  <c:v>0.44</c:v>
                </c:pt>
                <c:pt idx="44">
                  <c:v>0.45</c:v>
                </c:pt>
                <c:pt idx="45">
                  <c:v>0.46</c:v>
                </c:pt>
                <c:pt idx="46">
                  <c:v>0.47</c:v>
                </c:pt>
                <c:pt idx="47">
                  <c:v>0.48</c:v>
                </c:pt>
                <c:pt idx="48">
                  <c:v>0.49</c:v>
                </c:pt>
                <c:pt idx="49">
                  <c:v>0.5</c:v>
                </c:pt>
                <c:pt idx="50">
                  <c:v>0.51</c:v>
                </c:pt>
                <c:pt idx="51">
                  <c:v>0.52</c:v>
                </c:pt>
                <c:pt idx="52">
                  <c:v>0.53</c:v>
                </c:pt>
                <c:pt idx="53">
                  <c:v>0.54</c:v>
                </c:pt>
                <c:pt idx="54">
                  <c:v>0.55000000000000004</c:v>
                </c:pt>
                <c:pt idx="55">
                  <c:v>0.56000000000000005</c:v>
                </c:pt>
                <c:pt idx="56">
                  <c:v>0.56999999999999995</c:v>
                </c:pt>
                <c:pt idx="57">
                  <c:v>0.57999999999999996</c:v>
                </c:pt>
                <c:pt idx="58">
                  <c:v>0.59</c:v>
                </c:pt>
                <c:pt idx="59">
                  <c:v>0.60000000000000098</c:v>
                </c:pt>
              </c:numCache>
            </c:numRef>
          </c:xVal>
          <c:yVal>
            <c:numRef>
              <c:f>'U levels'!$E$6:$E$65</c:f>
              <c:numCache>
                <c:formatCode>0.0000</c:formatCode>
                <c:ptCount val="60"/>
                <c:pt idx="0">
                  <c:v>0.25014999999999998</c:v>
                </c:pt>
                <c:pt idx="1">
                  <c:v>0.25059999999999999</c:v>
                </c:pt>
                <c:pt idx="2">
                  <c:v>0.25135000000000002</c:v>
                </c:pt>
                <c:pt idx="3">
                  <c:v>0.25240000000000001</c:v>
                </c:pt>
                <c:pt idx="4">
                  <c:v>0.25374999999999998</c:v>
                </c:pt>
                <c:pt idx="5">
                  <c:v>0.25540000000000002</c:v>
                </c:pt>
                <c:pt idx="6">
                  <c:v>0.25735000000000002</c:v>
                </c:pt>
                <c:pt idx="7">
                  <c:v>0.2596</c:v>
                </c:pt>
                <c:pt idx="8">
                  <c:v>0.26214999999999999</c:v>
                </c:pt>
                <c:pt idx="9">
                  <c:v>0.26500000000000001</c:v>
                </c:pt>
                <c:pt idx="10">
                  <c:v>0.26815</c:v>
                </c:pt>
                <c:pt idx="11">
                  <c:v>0.27160000000000001</c:v>
                </c:pt>
                <c:pt idx="12">
                  <c:v>0.27534999999999998</c:v>
                </c:pt>
                <c:pt idx="13">
                  <c:v>0.27939999999999998</c:v>
                </c:pt>
                <c:pt idx="14">
                  <c:v>0.28375</c:v>
                </c:pt>
                <c:pt idx="15">
                  <c:v>0.28839999999999999</c:v>
                </c:pt>
                <c:pt idx="16">
                  <c:v>0.293350000000001</c:v>
                </c:pt>
                <c:pt idx="17">
                  <c:v>0.29859999999999998</c:v>
                </c:pt>
                <c:pt idx="18">
                  <c:v>0.30414999999999998</c:v>
                </c:pt>
                <c:pt idx="19">
                  <c:v>0.310000000000001</c:v>
                </c:pt>
                <c:pt idx="20">
                  <c:v>0.31614999999999999</c:v>
                </c:pt>
                <c:pt idx="21">
                  <c:v>0.322600000000001</c:v>
                </c:pt>
                <c:pt idx="22">
                  <c:v>0.32935000000000197</c:v>
                </c:pt>
                <c:pt idx="23">
                  <c:v>0.33640000000000198</c:v>
                </c:pt>
                <c:pt idx="24">
                  <c:v>0.34375</c:v>
                </c:pt>
                <c:pt idx="25">
                  <c:v>0.35139999999999999</c:v>
                </c:pt>
                <c:pt idx="26">
                  <c:v>0.359350000000001</c:v>
                </c:pt>
                <c:pt idx="27">
                  <c:v>0.36759999999999998</c:v>
                </c:pt>
                <c:pt idx="28">
                  <c:v>0.37614999999999998</c:v>
                </c:pt>
                <c:pt idx="29">
                  <c:v>0.38500000000000101</c:v>
                </c:pt>
                <c:pt idx="30">
                  <c:v>0.394150000000001</c:v>
                </c:pt>
                <c:pt idx="31">
                  <c:v>0.40360000000000001</c:v>
                </c:pt>
                <c:pt idx="32">
                  <c:v>0.41335</c:v>
                </c:pt>
                <c:pt idx="33">
                  <c:v>0.423400000000001</c:v>
                </c:pt>
                <c:pt idx="34">
                  <c:v>0.43375000000000002</c:v>
                </c:pt>
                <c:pt idx="35">
                  <c:v>0.44440000000000002</c:v>
                </c:pt>
                <c:pt idx="36">
                  <c:v>0.45534999999999998</c:v>
                </c:pt>
                <c:pt idx="37">
                  <c:v>0.46660000000000001</c:v>
                </c:pt>
                <c:pt idx="38">
                  <c:v>0.47815000000000002</c:v>
                </c:pt>
                <c:pt idx="39">
                  <c:v>0.49</c:v>
                </c:pt>
                <c:pt idx="40">
                  <c:v>0.50214999999999999</c:v>
                </c:pt>
                <c:pt idx="41">
                  <c:v>0.51459999999999895</c:v>
                </c:pt>
                <c:pt idx="42">
                  <c:v>0.52734999999999999</c:v>
                </c:pt>
                <c:pt idx="43">
                  <c:v>0.54039999999999999</c:v>
                </c:pt>
                <c:pt idx="44">
                  <c:v>0.55375000000000096</c:v>
                </c:pt>
                <c:pt idx="45">
                  <c:v>0.56740000000000002</c:v>
                </c:pt>
                <c:pt idx="46">
                  <c:v>0.58135000000000003</c:v>
                </c:pt>
                <c:pt idx="47">
                  <c:v>0.59560000000000002</c:v>
                </c:pt>
                <c:pt idx="48">
                  <c:v>0.61015000000000097</c:v>
                </c:pt>
                <c:pt idx="49">
                  <c:v>0.625000000000003</c:v>
                </c:pt>
                <c:pt idx="50">
                  <c:v>0.640150000000002</c:v>
                </c:pt>
                <c:pt idx="51">
                  <c:v>0.65560000000000396</c:v>
                </c:pt>
                <c:pt idx="52">
                  <c:v>0.671350000000003</c:v>
                </c:pt>
                <c:pt idx="53">
                  <c:v>0.68740000000000001</c:v>
                </c:pt>
                <c:pt idx="54">
                  <c:v>0.70375000000000099</c:v>
                </c:pt>
                <c:pt idx="55">
                  <c:v>0.72040000000000004</c:v>
                </c:pt>
                <c:pt idx="56">
                  <c:v>0.73734999999999995</c:v>
                </c:pt>
                <c:pt idx="57">
                  <c:v>0.75460000000000005</c:v>
                </c:pt>
                <c:pt idx="58">
                  <c:v>0.772150000000002</c:v>
                </c:pt>
                <c:pt idx="59">
                  <c:v>0.79</c:v>
                </c:pt>
              </c:numCache>
            </c:numRef>
          </c:yVal>
          <c:smooth val="1"/>
          <c:extLst>
            <c:ext xmlns:c16="http://schemas.microsoft.com/office/drawing/2014/chart" uri="{C3380CC4-5D6E-409C-BE32-E72D297353CC}">
              <c16:uniqueId val="{00000002-A794-9E48-94DA-D01E9BF4604C}"/>
            </c:ext>
          </c:extLst>
        </c:ser>
        <c:dLbls>
          <c:showLegendKey val="0"/>
          <c:showVal val="0"/>
          <c:showCatName val="0"/>
          <c:showSerName val="0"/>
          <c:showPercent val="0"/>
          <c:showBubbleSize val="0"/>
        </c:dLbls>
        <c:axId val="-1301829344"/>
        <c:axId val="-1717806960"/>
      </c:scatterChart>
      <c:valAx>
        <c:axId val="-1301829344"/>
        <c:scaling>
          <c:orientation val="minMax"/>
          <c:max val="0.60000000000000098"/>
          <c:min val="0"/>
        </c:scaling>
        <c:delete val="0"/>
        <c:axPos val="b"/>
        <c:title>
          <c:tx>
            <c:rich>
              <a:bodyPr/>
              <a:lstStyle/>
              <a:p>
                <a:pPr>
                  <a:defRPr/>
                </a:pPr>
                <a:r>
                  <a:rPr lang="en-US"/>
                  <a:t>Std Dev</a:t>
                </a:r>
              </a:p>
            </c:rich>
          </c:tx>
          <c:overlay val="0"/>
        </c:title>
        <c:numFmt formatCode="0.00" sourceLinked="1"/>
        <c:majorTickMark val="out"/>
        <c:minorTickMark val="none"/>
        <c:tickLblPos val="nextTo"/>
        <c:crossAx val="-1717806960"/>
        <c:crosses val="autoZero"/>
        <c:crossBetween val="midCat"/>
      </c:valAx>
      <c:valAx>
        <c:axId val="-1717806960"/>
        <c:scaling>
          <c:orientation val="minMax"/>
          <c:max val="0.60000000000000098"/>
          <c:min val="0.1"/>
        </c:scaling>
        <c:delete val="0"/>
        <c:axPos val="l"/>
        <c:majorGridlines/>
        <c:title>
          <c:tx>
            <c:rich>
              <a:bodyPr rot="-5400000" vert="horz"/>
              <a:lstStyle/>
              <a:p>
                <a:pPr>
                  <a:defRPr/>
                </a:pPr>
                <a:r>
                  <a:rPr lang="en-US"/>
                  <a:t>Expected Ret</a:t>
                </a:r>
              </a:p>
            </c:rich>
          </c:tx>
          <c:overlay val="0"/>
        </c:title>
        <c:numFmt formatCode="0.00" sourceLinked="0"/>
        <c:majorTickMark val="out"/>
        <c:minorTickMark val="none"/>
        <c:tickLblPos val="nextTo"/>
        <c:crossAx val="-1301829344"/>
        <c:crosses val="autoZero"/>
        <c:crossBetween val="midCat"/>
      </c:valAx>
    </c:plotArea>
    <c:legend>
      <c:legendPos val="r"/>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Indifference</a:t>
            </a:r>
            <a:r>
              <a:rPr lang="en-US" baseline="0"/>
              <a:t> Curves for Different Risk Aversions</a:t>
            </a:r>
            <a:endParaRPr lang="en-US"/>
          </a:p>
        </c:rich>
      </c:tx>
      <c:overlay val="0"/>
    </c:title>
    <c:autoTitleDeleted val="0"/>
    <c:plotArea>
      <c:layout/>
      <c:scatterChart>
        <c:scatterStyle val="smoothMarker"/>
        <c:varyColors val="0"/>
        <c:ser>
          <c:idx val="1"/>
          <c:order val="0"/>
          <c:tx>
            <c:v>Risk Aversion = 0.5</c:v>
          </c:tx>
          <c:xVal>
            <c:numRef>
              <c:f>'Risk Aversion'!$B$9:$B$64</c:f>
              <c:numCache>
                <c:formatCode>0.00</c:formatCode>
                <c:ptCount val="56"/>
                <c:pt idx="0">
                  <c:v>0.05</c:v>
                </c:pt>
                <c:pt idx="1">
                  <c:v>0.06</c:v>
                </c:pt>
                <c:pt idx="2">
                  <c:v>7.0000000000000007E-2</c:v>
                </c:pt>
                <c:pt idx="3">
                  <c:v>0.08</c:v>
                </c:pt>
                <c:pt idx="4">
                  <c:v>0.09</c:v>
                </c:pt>
                <c:pt idx="5">
                  <c:v>0.1</c:v>
                </c:pt>
                <c:pt idx="6">
                  <c:v>0.11</c:v>
                </c:pt>
                <c:pt idx="7">
                  <c:v>0.12</c:v>
                </c:pt>
                <c:pt idx="8">
                  <c:v>0.13</c:v>
                </c:pt>
                <c:pt idx="9">
                  <c:v>0.14000000000000001</c:v>
                </c:pt>
                <c:pt idx="10">
                  <c:v>0.15</c:v>
                </c:pt>
                <c:pt idx="11">
                  <c:v>0.16</c:v>
                </c:pt>
                <c:pt idx="12">
                  <c:v>0.17</c:v>
                </c:pt>
                <c:pt idx="13">
                  <c:v>0.18</c:v>
                </c:pt>
                <c:pt idx="14">
                  <c:v>0.19</c:v>
                </c:pt>
                <c:pt idx="15">
                  <c:v>0.2</c:v>
                </c:pt>
                <c:pt idx="16">
                  <c:v>0.21</c:v>
                </c:pt>
                <c:pt idx="17">
                  <c:v>0.22</c:v>
                </c:pt>
                <c:pt idx="18">
                  <c:v>0.23</c:v>
                </c:pt>
                <c:pt idx="19">
                  <c:v>0.24</c:v>
                </c:pt>
                <c:pt idx="20">
                  <c:v>0.25</c:v>
                </c:pt>
                <c:pt idx="21">
                  <c:v>0.26</c:v>
                </c:pt>
                <c:pt idx="22">
                  <c:v>0.27</c:v>
                </c:pt>
                <c:pt idx="23">
                  <c:v>0.28000000000000003</c:v>
                </c:pt>
                <c:pt idx="24">
                  <c:v>0.28999999999999998</c:v>
                </c:pt>
                <c:pt idx="25">
                  <c:v>0.3</c:v>
                </c:pt>
                <c:pt idx="26">
                  <c:v>0.310000000000001</c:v>
                </c:pt>
                <c:pt idx="27">
                  <c:v>0.32000000000000101</c:v>
                </c:pt>
                <c:pt idx="28">
                  <c:v>0.33000000000000201</c:v>
                </c:pt>
                <c:pt idx="29">
                  <c:v>0.34</c:v>
                </c:pt>
                <c:pt idx="30">
                  <c:v>0.35</c:v>
                </c:pt>
                <c:pt idx="31">
                  <c:v>0.36</c:v>
                </c:pt>
                <c:pt idx="32">
                  <c:v>0.37</c:v>
                </c:pt>
                <c:pt idx="33">
                  <c:v>0.380000000000001</c:v>
                </c:pt>
                <c:pt idx="34">
                  <c:v>0.39000000000000101</c:v>
                </c:pt>
                <c:pt idx="35">
                  <c:v>0.4</c:v>
                </c:pt>
                <c:pt idx="36">
                  <c:v>0.41</c:v>
                </c:pt>
                <c:pt idx="37">
                  <c:v>0.42</c:v>
                </c:pt>
                <c:pt idx="38">
                  <c:v>0.43</c:v>
                </c:pt>
                <c:pt idx="39">
                  <c:v>0.44</c:v>
                </c:pt>
                <c:pt idx="40">
                  <c:v>0.45</c:v>
                </c:pt>
                <c:pt idx="41">
                  <c:v>0.46</c:v>
                </c:pt>
                <c:pt idx="42">
                  <c:v>0.47</c:v>
                </c:pt>
                <c:pt idx="43">
                  <c:v>0.48</c:v>
                </c:pt>
                <c:pt idx="44">
                  <c:v>0.49</c:v>
                </c:pt>
                <c:pt idx="45">
                  <c:v>0.5</c:v>
                </c:pt>
                <c:pt idx="46">
                  <c:v>0.51</c:v>
                </c:pt>
                <c:pt idx="47">
                  <c:v>0.52</c:v>
                </c:pt>
                <c:pt idx="48">
                  <c:v>0.53</c:v>
                </c:pt>
                <c:pt idx="49">
                  <c:v>0.54000000000000103</c:v>
                </c:pt>
                <c:pt idx="50">
                  <c:v>0.55000000000000104</c:v>
                </c:pt>
                <c:pt idx="51">
                  <c:v>0.56000000000000105</c:v>
                </c:pt>
                <c:pt idx="52">
                  <c:v>0.57000000000000095</c:v>
                </c:pt>
                <c:pt idx="53">
                  <c:v>0.57999999999999996</c:v>
                </c:pt>
                <c:pt idx="54">
                  <c:v>0.59</c:v>
                </c:pt>
                <c:pt idx="55">
                  <c:v>0.60000000000000098</c:v>
                </c:pt>
              </c:numCache>
            </c:numRef>
          </c:xVal>
          <c:yVal>
            <c:numRef>
              <c:f>'Risk Aversion'!$C$9:$C$64</c:f>
              <c:numCache>
                <c:formatCode>0.0000</c:formatCode>
                <c:ptCount val="56"/>
                <c:pt idx="0">
                  <c:v>0.1</c:v>
                </c:pt>
                <c:pt idx="1">
                  <c:v>0.100275</c:v>
                </c:pt>
                <c:pt idx="2">
                  <c:v>0.10059999999999999</c:v>
                </c:pt>
                <c:pt idx="3">
                  <c:v>0.100975</c:v>
                </c:pt>
                <c:pt idx="4">
                  <c:v>0.1014</c:v>
                </c:pt>
                <c:pt idx="5">
                  <c:v>0.10187499999999999</c:v>
                </c:pt>
                <c:pt idx="6">
                  <c:v>0.1024</c:v>
                </c:pt>
                <c:pt idx="7">
                  <c:v>0.102975</c:v>
                </c:pt>
                <c:pt idx="8">
                  <c:v>0.1036</c:v>
                </c:pt>
                <c:pt idx="9">
                  <c:v>0.10427500000000001</c:v>
                </c:pt>
                <c:pt idx="10">
                  <c:v>0.105</c:v>
                </c:pt>
                <c:pt idx="11">
                  <c:v>0.10577499999999999</c:v>
                </c:pt>
                <c:pt idx="12">
                  <c:v>0.1066</c:v>
                </c:pt>
                <c:pt idx="13">
                  <c:v>0.107475</c:v>
                </c:pt>
                <c:pt idx="14">
                  <c:v>0.1084</c:v>
                </c:pt>
                <c:pt idx="15">
                  <c:v>0.109375</c:v>
                </c:pt>
                <c:pt idx="16">
                  <c:v>0.1104</c:v>
                </c:pt>
                <c:pt idx="17">
                  <c:v>0.111475</c:v>
                </c:pt>
                <c:pt idx="18">
                  <c:v>0.11260000000000001</c:v>
                </c:pt>
                <c:pt idx="19">
                  <c:v>0.113775</c:v>
                </c:pt>
                <c:pt idx="20">
                  <c:v>0.115</c:v>
                </c:pt>
                <c:pt idx="21">
                  <c:v>0.116275</c:v>
                </c:pt>
                <c:pt idx="22">
                  <c:v>0.1176</c:v>
                </c:pt>
                <c:pt idx="23">
                  <c:v>0.118975</c:v>
                </c:pt>
                <c:pt idx="24">
                  <c:v>0.12039999999999999</c:v>
                </c:pt>
                <c:pt idx="25">
                  <c:v>0.121875</c:v>
                </c:pt>
                <c:pt idx="26">
                  <c:v>0.1234</c:v>
                </c:pt>
                <c:pt idx="27">
                  <c:v>0.124975</c:v>
                </c:pt>
                <c:pt idx="28">
                  <c:v>0.12659999999999999</c:v>
                </c:pt>
                <c:pt idx="29">
                  <c:v>0.128275</c:v>
                </c:pt>
                <c:pt idx="30">
                  <c:v>0.13</c:v>
                </c:pt>
                <c:pt idx="31">
                  <c:v>0.131775</c:v>
                </c:pt>
                <c:pt idx="32">
                  <c:v>0.1336</c:v>
                </c:pt>
                <c:pt idx="33">
                  <c:v>0.13547500000000001</c:v>
                </c:pt>
                <c:pt idx="34">
                  <c:v>0.13739999999999999</c:v>
                </c:pt>
                <c:pt idx="35">
                  <c:v>0.139375</c:v>
                </c:pt>
                <c:pt idx="36">
                  <c:v>0.1414</c:v>
                </c:pt>
                <c:pt idx="37">
                  <c:v>0.14347499999999999</c:v>
                </c:pt>
                <c:pt idx="38">
                  <c:v>0.14560000000000001</c:v>
                </c:pt>
                <c:pt idx="39">
                  <c:v>0.14777499999999999</c:v>
                </c:pt>
                <c:pt idx="40">
                  <c:v>0.15</c:v>
                </c:pt>
                <c:pt idx="41">
                  <c:v>0.15227499999999999</c:v>
                </c:pt>
                <c:pt idx="42">
                  <c:v>0.15459999999999999</c:v>
                </c:pt>
                <c:pt idx="43">
                  <c:v>0.156975000000001</c:v>
                </c:pt>
                <c:pt idx="44">
                  <c:v>0.15940000000000101</c:v>
                </c:pt>
                <c:pt idx="45">
                  <c:v>0.16187499999999999</c:v>
                </c:pt>
                <c:pt idx="46">
                  <c:v>0.16439999999999999</c:v>
                </c:pt>
                <c:pt idx="47">
                  <c:v>0.16697500000000001</c:v>
                </c:pt>
                <c:pt idx="48">
                  <c:v>0.1696</c:v>
                </c:pt>
                <c:pt idx="49">
                  <c:v>0.17227500000000001</c:v>
                </c:pt>
                <c:pt idx="50">
                  <c:v>0.17499999999999999</c:v>
                </c:pt>
                <c:pt idx="51">
                  <c:v>0.17777499999999999</c:v>
                </c:pt>
                <c:pt idx="52">
                  <c:v>0.18060000000000001</c:v>
                </c:pt>
                <c:pt idx="53">
                  <c:v>0.183475</c:v>
                </c:pt>
                <c:pt idx="54">
                  <c:v>0.18640000000000101</c:v>
                </c:pt>
                <c:pt idx="55">
                  <c:v>0.18937499999999999</c:v>
                </c:pt>
              </c:numCache>
            </c:numRef>
          </c:yVal>
          <c:smooth val="1"/>
          <c:extLst>
            <c:ext xmlns:c16="http://schemas.microsoft.com/office/drawing/2014/chart" uri="{C3380CC4-5D6E-409C-BE32-E72D297353CC}">
              <c16:uniqueId val="{00000000-A935-2140-B839-9BE8A53E3893}"/>
            </c:ext>
          </c:extLst>
        </c:ser>
        <c:ser>
          <c:idx val="2"/>
          <c:order val="1"/>
          <c:tx>
            <c:v>Risk Aversion = 1</c:v>
          </c:tx>
          <c:spPr>
            <a:ln>
              <a:solidFill>
                <a:srgbClr val="FF0000"/>
              </a:solidFill>
            </a:ln>
          </c:spPr>
          <c:marker>
            <c:symbol val="triangle"/>
            <c:size val="10"/>
            <c:spPr>
              <a:solidFill>
                <a:srgbClr val="FF0000"/>
              </a:solidFill>
            </c:spPr>
          </c:marker>
          <c:xVal>
            <c:numRef>
              <c:f>'Risk Aversion'!$B$9:$B$64</c:f>
              <c:numCache>
                <c:formatCode>0.00</c:formatCode>
                <c:ptCount val="56"/>
                <c:pt idx="0">
                  <c:v>0.05</c:v>
                </c:pt>
                <c:pt idx="1">
                  <c:v>0.06</c:v>
                </c:pt>
                <c:pt idx="2">
                  <c:v>7.0000000000000007E-2</c:v>
                </c:pt>
                <c:pt idx="3">
                  <c:v>0.08</c:v>
                </c:pt>
                <c:pt idx="4">
                  <c:v>0.09</c:v>
                </c:pt>
                <c:pt idx="5">
                  <c:v>0.1</c:v>
                </c:pt>
                <c:pt idx="6">
                  <c:v>0.11</c:v>
                </c:pt>
                <c:pt idx="7">
                  <c:v>0.12</c:v>
                </c:pt>
                <c:pt idx="8">
                  <c:v>0.13</c:v>
                </c:pt>
                <c:pt idx="9">
                  <c:v>0.14000000000000001</c:v>
                </c:pt>
                <c:pt idx="10">
                  <c:v>0.15</c:v>
                </c:pt>
                <c:pt idx="11">
                  <c:v>0.16</c:v>
                </c:pt>
                <c:pt idx="12">
                  <c:v>0.17</c:v>
                </c:pt>
                <c:pt idx="13">
                  <c:v>0.18</c:v>
                </c:pt>
                <c:pt idx="14">
                  <c:v>0.19</c:v>
                </c:pt>
                <c:pt idx="15">
                  <c:v>0.2</c:v>
                </c:pt>
                <c:pt idx="16">
                  <c:v>0.21</c:v>
                </c:pt>
                <c:pt idx="17">
                  <c:v>0.22</c:v>
                </c:pt>
                <c:pt idx="18">
                  <c:v>0.23</c:v>
                </c:pt>
                <c:pt idx="19">
                  <c:v>0.24</c:v>
                </c:pt>
                <c:pt idx="20">
                  <c:v>0.25</c:v>
                </c:pt>
                <c:pt idx="21">
                  <c:v>0.26</c:v>
                </c:pt>
                <c:pt idx="22">
                  <c:v>0.27</c:v>
                </c:pt>
                <c:pt idx="23">
                  <c:v>0.28000000000000003</c:v>
                </c:pt>
                <c:pt idx="24">
                  <c:v>0.28999999999999998</c:v>
                </c:pt>
                <c:pt idx="25">
                  <c:v>0.3</c:v>
                </c:pt>
                <c:pt idx="26">
                  <c:v>0.310000000000001</c:v>
                </c:pt>
                <c:pt idx="27">
                  <c:v>0.32000000000000101</c:v>
                </c:pt>
                <c:pt idx="28">
                  <c:v>0.33000000000000201</c:v>
                </c:pt>
                <c:pt idx="29">
                  <c:v>0.34</c:v>
                </c:pt>
                <c:pt idx="30">
                  <c:v>0.35</c:v>
                </c:pt>
                <c:pt idx="31">
                  <c:v>0.36</c:v>
                </c:pt>
                <c:pt idx="32">
                  <c:v>0.37</c:v>
                </c:pt>
                <c:pt idx="33">
                  <c:v>0.380000000000001</c:v>
                </c:pt>
                <c:pt idx="34">
                  <c:v>0.39000000000000101</c:v>
                </c:pt>
                <c:pt idx="35">
                  <c:v>0.4</c:v>
                </c:pt>
                <c:pt idx="36">
                  <c:v>0.41</c:v>
                </c:pt>
                <c:pt idx="37">
                  <c:v>0.42</c:v>
                </c:pt>
                <c:pt idx="38">
                  <c:v>0.43</c:v>
                </c:pt>
                <c:pt idx="39">
                  <c:v>0.44</c:v>
                </c:pt>
                <c:pt idx="40">
                  <c:v>0.45</c:v>
                </c:pt>
                <c:pt idx="41">
                  <c:v>0.46</c:v>
                </c:pt>
                <c:pt idx="42">
                  <c:v>0.47</c:v>
                </c:pt>
                <c:pt idx="43">
                  <c:v>0.48</c:v>
                </c:pt>
                <c:pt idx="44">
                  <c:v>0.49</c:v>
                </c:pt>
                <c:pt idx="45">
                  <c:v>0.5</c:v>
                </c:pt>
                <c:pt idx="46">
                  <c:v>0.51</c:v>
                </c:pt>
                <c:pt idx="47">
                  <c:v>0.52</c:v>
                </c:pt>
                <c:pt idx="48">
                  <c:v>0.53</c:v>
                </c:pt>
                <c:pt idx="49">
                  <c:v>0.54000000000000103</c:v>
                </c:pt>
                <c:pt idx="50">
                  <c:v>0.55000000000000104</c:v>
                </c:pt>
                <c:pt idx="51">
                  <c:v>0.56000000000000105</c:v>
                </c:pt>
                <c:pt idx="52">
                  <c:v>0.57000000000000095</c:v>
                </c:pt>
                <c:pt idx="53">
                  <c:v>0.57999999999999996</c:v>
                </c:pt>
                <c:pt idx="54">
                  <c:v>0.59</c:v>
                </c:pt>
                <c:pt idx="55">
                  <c:v>0.60000000000000098</c:v>
                </c:pt>
              </c:numCache>
            </c:numRef>
          </c:xVal>
          <c:yVal>
            <c:numRef>
              <c:f>'Risk Aversion'!$D$9:$D$64</c:f>
              <c:numCache>
                <c:formatCode>0.0000</c:formatCode>
                <c:ptCount val="56"/>
                <c:pt idx="0">
                  <c:v>0.1</c:v>
                </c:pt>
                <c:pt idx="1">
                  <c:v>0.10055</c:v>
                </c:pt>
                <c:pt idx="2">
                  <c:v>0.1012</c:v>
                </c:pt>
                <c:pt idx="3">
                  <c:v>0.10195</c:v>
                </c:pt>
                <c:pt idx="4">
                  <c:v>0.1028</c:v>
                </c:pt>
                <c:pt idx="5">
                  <c:v>0.10375</c:v>
                </c:pt>
                <c:pt idx="6">
                  <c:v>0.1048</c:v>
                </c:pt>
                <c:pt idx="7">
                  <c:v>0.10595</c:v>
                </c:pt>
                <c:pt idx="8">
                  <c:v>0.1072</c:v>
                </c:pt>
                <c:pt idx="9">
                  <c:v>0.10854999999999999</c:v>
                </c:pt>
                <c:pt idx="10">
                  <c:v>0.11</c:v>
                </c:pt>
                <c:pt idx="11">
                  <c:v>0.11155</c:v>
                </c:pt>
                <c:pt idx="12">
                  <c:v>0.1132</c:v>
                </c:pt>
                <c:pt idx="13">
                  <c:v>0.11495</c:v>
                </c:pt>
                <c:pt idx="14">
                  <c:v>0.1168</c:v>
                </c:pt>
                <c:pt idx="15">
                  <c:v>0.11874999999999999</c:v>
                </c:pt>
                <c:pt idx="16">
                  <c:v>0.1208</c:v>
                </c:pt>
                <c:pt idx="17">
                  <c:v>0.12295</c:v>
                </c:pt>
                <c:pt idx="18">
                  <c:v>0.12520000000000001</c:v>
                </c:pt>
                <c:pt idx="19">
                  <c:v>0.12755</c:v>
                </c:pt>
                <c:pt idx="20">
                  <c:v>0.13</c:v>
                </c:pt>
                <c:pt idx="21">
                  <c:v>0.13255</c:v>
                </c:pt>
                <c:pt idx="22">
                  <c:v>0.13519999999999999</c:v>
                </c:pt>
                <c:pt idx="23">
                  <c:v>0.13794999999999999</c:v>
                </c:pt>
                <c:pt idx="24">
                  <c:v>0.14080000000000001</c:v>
                </c:pt>
                <c:pt idx="25">
                  <c:v>0.14374999999999999</c:v>
                </c:pt>
                <c:pt idx="26">
                  <c:v>0.14680000000000001</c:v>
                </c:pt>
                <c:pt idx="27">
                  <c:v>0.14995</c:v>
                </c:pt>
                <c:pt idx="28">
                  <c:v>0.153200000000001</c:v>
                </c:pt>
                <c:pt idx="29">
                  <c:v>0.15654999999999999</c:v>
                </c:pt>
                <c:pt idx="30">
                  <c:v>0.16</c:v>
                </c:pt>
                <c:pt idx="31">
                  <c:v>0.16355</c:v>
                </c:pt>
                <c:pt idx="32">
                  <c:v>0.16719999999999999</c:v>
                </c:pt>
                <c:pt idx="33">
                  <c:v>0.17094999999999999</c:v>
                </c:pt>
                <c:pt idx="34">
                  <c:v>0.17480000000000001</c:v>
                </c:pt>
                <c:pt idx="35">
                  <c:v>0.17874999999999999</c:v>
                </c:pt>
                <c:pt idx="36">
                  <c:v>0.18279999999999999</c:v>
                </c:pt>
                <c:pt idx="37">
                  <c:v>0.186950000000001</c:v>
                </c:pt>
                <c:pt idx="38">
                  <c:v>0.19120000000000001</c:v>
                </c:pt>
                <c:pt idx="39">
                  <c:v>0.19555</c:v>
                </c:pt>
                <c:pt idx="40">
                  <c:v>0.2</c:v>
                </c:pt>
                <c:pt idx="41">
                  <c:v>0.20455000000000001</c:v>
                </c:pt>
                <c:pt idx="42">
                  <c:v>0.2092</c:v>
                </c:pt>
                <c:pt idx="43">
                  <c:v>0.213950000000001</c:v>
                </c:pt>
                <c:pt idx="44">
                  <c:v>0.21879999999999999</c:v>
                </c:pt>
                <c:pt idx="45">
                  <c:v>0.22375</c:v>
                </c:pt>
                <c:pt idx="46">
                  <c:v>0.2288</c:v>
                </c:pt>
                <c:pt idx="47">
                  <c:v>0.23394999999999999</c:v>
                </c:pt>
                <c:pt idx="48">
                  <c:v>0.2392</c:v>
                </c:pt>
                <c:pt idx="49">
                  <c:v>0.24454999999999999</c:v>
                </c:pt>
                <c:pt idx="50">
                  <c:v>0.25</c:v>
                </c:pt>
                <c:pt idx="51">
                  <c:v>0.25555</c:v>
                </c:pt>
                <c:pt idx="52">
                  <c:v>0.26119999999999999</c:v>
                </c:pt>
                <c:pt idx="53">
                  <c:v>0.26695000000000002</c:v>
                </c:pt>
                <c:pt idx="54">
                  <c:v>0.27279999999999999</c:v>
                </c:pt>
                <c:pt idx="55">
                  <c:v>0.27875</c:v>
                </c:pt>
              </c:numCache>
            </c:numRef>
          </c:yVal>
          <c:smooth val="1"/>
          <c:extLst>
            <c:ext xmlns:c16="http://schemas.microsoft.com/office/drawing/2014/chart" uri="{C3380CC4-5D6E-409C-BE32-E72D297353CC}">
              <c16:uniqueId val="{00000001-A935-2140-B839-9BE8A53E3893}"/>
            </c:ext>
          </c:extLst>
        </c:ser>
        <c:ser>
          <c:idx val="3"/>
          <c:order val="2"/>
          <c:tx>
            <c:v>Risk Aversion = 3</c:v>
          </c:tx>
          <c:marker>
            <c:symbol val="x"/>
            <c:size val="7"/>
          </c:marker>
          <c:xVal>
            <c:numRef>
              <c:f>'Risk Aversion'!$B$9:$B$64</c:f>
              <c:numCache>
                <c:formatCode>0.00</c:formatCode>
                <c:ptCount val="56"/>
                <c:pt idx="0">
                  <c:v>0.05</c:v>
                </c:pt>
                <c:pt idx="1">
                  <c:v>0.06</c:v>
                </c:pt>
                <c:pt idx="2">
                  <c:v>7.0000000000000007E-2</c:v>
                </c:pt>
                <c:pt idx="3">
                  <c:v>0.08</c:v>
                </c:pt>
                <c:pt idx="4">
                  <c:v>0.09</c:v>
                </c:pt>
                <c:pt idx="5">
                  <c:v>0.1</c:v>
                </c:pt>
                <c:pt idx="6">
                  <c:v>0.11</c:v>
                </c:pt>
                <c:pt idx="7">
                  <c:v>0.12</c:v>
                </c:pt>
                <c:pt idx="8">
                  <c:v>0.13</c:v>
                </c:pt>
                <c:pt idx="9">
                  <c:v>0.14000000000000001</c:v>
                </c:pt>
                <c:pt idx="10">
                  <c:v>0.15</c:v>
                </c:pt>
                <c:pt idx="11">
                  <c:v>0.16</c:v>
                </c:pt>
                <c:pt idx="12">
                  <c:v>0.17</c:v>
                </c:pt>
                <c:pt idx="13">
                  <c:v>0.18</c:v>
                </c:pt>
                <c:pt idx="14">
                  <c:v>0.19</c:v>
                </c:pt>
                <c:pt idx="15">
                  <c:v>0.2</c:v>
                </c:pt>
                <c:pt idx="16">
                  <c:v>0.21</c:v>
                </c:pt>
                <c:pt idx="17">
                  <c:v>0.22</c:v>
                </c:pt>
                <c:pt idx="18">
                  <c:v>0.23</c:v>
                </c:pt>
                <c:pt idx="19">
                  <c:v>0.24</c:v>
                </c:pt>
                <c:pt idx="20">
                  <c:v>0.25</c:v>
                </c:pt>
                <c:pt idx="21">
                  <c:v>0.26</c:v>
                </c:pt>
                <c:pt idx="22">
                  <c:v>0.27</c:v>
                </c:pt>
                <c:pt idx="23">
                  <c:v>0.28000000000000003</c:v>
                </c:pt>
                <c:pt idx="24">
                  <c:v>0.28999999999999998</c:v>
                </c:pt>
                <c:pt idx="25">
                  <c:v>0.3</c:v>
                </c:pt>
                <c:pt idx="26">
                  <c:v>0.310000000000001</c:v>
                </c:pt>
                <c:pt idx="27">
                  <c:v>0.32000000000000101</c:v>
                </c:pt>
                <c:pt idx="28">
                  <c:v>0.33000000000000201</c:v>
                </c:pt>
                <c:pt idx="29">
                  <c:v>0.34</c:v>
                </c:pt>
                <c:pt idx="30">
                  <c:v>0.35</c:v>
                </c:pt>
                <c:pt idx="31">
                  <c:v>0.36</c:v>
                </c:pt>
                <c:pt idx="32">
                  <c:v>0.37</c:v>
                </c:pt>
                <c:pt idx="33">
                  <c:v>0.380000000000001</c:v>
                </c:pt>
                <c:pt idx="34">
                  <c:v>0.39000000000000101</c:v>
                </c:pt>
                <c:pt idx="35">
                  <c:v>0.4</c:v>
                </c:pt>
                <c:pt idx="36">
                  <c:v>0.41</c:v>
                </c:pt>
                <c:pt idx="37">
                  <c:v>0.42</c:v>
                </c:pt>
                <c:pt idx="38">
                  <c:v>0.43</c:v>
                </c:pt>
                <c:pt idx="39">
                  <c:v>0.44</c:v>
                </c:pt>
                <c:pt idx="40">
                  <c:v>0.45</c:v>
                </c:pt>
                <c:pt idx="41">
                  <c:v>0.46</c:v>
                </c:pt>
                <c:pt idx="42">
                  <c:v>0.47</c:v>
                </c:pt>
                <c:pt idx="43">
                  <c:v>0.48</c:v>
                </c:pt>
                <c:pt idx="44">
                  <c:v>0.49</c:v>
                </c:pt>
                <c:pt idx="45">
                  <c:v>0.5</c:v>
                </c:pt>
                <c:pt idx="46">
                  <c:v>0.51</c:v>
                </c:pt>
                <c:pt idx="47">
                  <c:v>0.52</c:v>
                </c:pt>
                <c:pt idx="48">
                  <c:v>0.53</c:v>
                </c:pt>
                <c:pt idx="49">
                  <c:v>0.54000000000000103</c:v>
                </c:pt>
                <c:pt idx="50">
                  <c:v>0.55000000000000104</c:v>
                </c:pt>
                <c:pt idx="51">
                  <c:v>0.56000000000000105</c:v>
                </c:pt>
                <c:pt idx="52">
                  <c:v>0.57000000000000095</c:v>
                </c:pt>
                <c:pt idx="53">
                  <c:v>0.57999999999999996</c:v>
                </c:pt>
                <c:pt idx="54">
                  <c:v>0.59</c:v>
                </c:pt>
                <c:pt idx="55">
                  <c:v>0.60000000000000098</c:v>
                </c:pt>
              </c:numCache>
            </c:numRef>
          </c:xVal>
          <c:yVal>
            <c:numRef>
              <c:f>'Risk Aversion'!$E$9:$E$64</c:f>
              <c:numCache>
                <c:formatCode>0.0000</c:formatCode>
                <c:ptCount val="56"/>
                <c:pt idx="0">
                  <c:v>0.1</c:v>
                </c:pt>
                <c:pt idx="1">
                  <c:v>0.10165</c:v>
                </c:pt>
                <c:pt idx="2">
                  <c:v>0.1036</c:v>
                </c:pt>
                <c:pt idx="3">
                  <c:v>0.10585</c:v>
                </c:pt>
                <c:pt idx="4">
                  <c:v>0.1084</c:v>
                </c:pt>
                <c:pt idx="5">
                  <c:v>0.11125</c:v>
                </c:pt>
                <c:pt idx="6">
                  <c:v>0.1144</c:v>
                </c:pt>
                <c:pt idx="7">
                  <c:v>0.11785</c:v>
                </c:pt>
                <c:pt idx="8">
                  <c:v>0.1216</c:v>
                </c:pt>
                <c:pt idx="9">
                  <c:v>0.12565000000000001</c:v>
                </c:pt>
                <c:pt idx="10">
                  <c:v>0.13</c:v>
                </c:pt>
                <c:pt idx="11">
                  <c:v>0.13464999999999999</c:v>
                </c:pt>
                <c:pt idx="12">
                  <c:v>0.1396</c:v>
                </c:pt>
                <c:pt idx="13">
                  <c:v>0.14485000000000001</c:v>
                </c:pt>
                <c:pt idx="14">
                  <c:v>0.15040000000000101</c:v>
                </c:pt>
                <c:pt idx="15">
                  <c:v>0.15625</c:v>
                </c:pt>
                <c:pt idx="16">
                  <c:v>0.16239999999999999</c:v>
                </c:pt>
                <c:pt idx="17">
                  <c:v>0.16885</c:v>
                </c:pt>
                <c:pt idx="18">
                  <c:v>0.17560000000000001</c:v>
                </c:pt>
                <c:pt idx="19">
                  <c:v>0.18265000000000001</c:v>
                </c:pt>
                <c:pt idx="20">
                  <c:v>0.19</c:v>
                </c:pt>
                <c:pt idx="21">
                  <c:v>0.19764999999999999</c:v>
                </c:pt>
                <c:pt idx="22">
                  <c:v>0.2056</c:v>
                </c:pt>
                <c:pt idx="23">
                  <c:v>0.21385000000000001</c:v>
                </c:pt>
                <c:pt idx="24">
                  <c:v>0.22239999999999999</c:v>
                </c:pt>
                <c:pt idx="25">
                  <c:v>0.23125000000000001</c:v>
                </c:pt>
                <c:pt idx="26">
                  <c:v>0.240400000000001</c:v>
                </c:pt>
                <c:pt idx="27">
                  <c:v>0.24984999999999999</c:v>
                </c:pt>
                <c:pt idx="28">
                  <c:v>0.2596</c:v>
                </c:pt>
                <c:pt idx="29">
                  <c:v>0.26965</c:v>
                </c:pt>
                <c:pt idx="30">
                  <c:v>0.28000000000000003</c:v>
                </c:pt>
                <c:pt idx="31">
                  <c:v>0.29065000000000002</c:v>
                </c:pt>
                <c:pt idx="32">
                  <c:v>0.30159999999999998</c:v>
                </c:pt>
                <c:pt idx="33">
                  <c:v>0.31285000000000202</c:v>
                </c:pt>
                <c:pt idx="34">
                  <c:v>0.32440000000000202</c:v>
                </c:pt>
                <c:pt idx="35">
                  <c:v>0.33624999999999999</c:v>
                </c:pt>
                <c:pt idx="36">
                  <c:v>0.34839999999999999</c:v>
                </c:pt>
                <c:pt idx="37">
                  <c:v>0.360850000000002</c:v>
                </c:pt>
                <c:pt idx="38">
                  <c:v>0.37359999999999999</c:v>
                </c:pt>
                <c:pt idx="39">
                  <c:v>0.38664999999999999</c:v>
                </c:pt>
                <c:pt idx="40">
                  <c:v>0.4</c:v>
                </c:pt>
                <c:pt idx="41">
                  <c:v>0.41365000000000002</c:v>
                </c:pt>
                <c:pt idx="42">
                  <c:v>0.42759999999999998</c:v>
                </c:pt>
                <c:pt idx="43">
                  <c:v>0.44185000000000002</c:v>
                </c:pt>
                <c:pt idx="44">
                  <c:v>0.45639999999999997</c:v>
                </c:pt>
                <c:pt idx="45">
                  <c:v>0.47125</c:v>
                </c:pt>
                <c:pt idx="46">
                  <c:v>0.486400000000002</c:v>
                </c:pt>
                <c:pt idx="47">
                  <c:v>0.50185000000000002</c:v>
                </c:pt>
                <c:pt idx="48">
                  <c:v>0.51760000000000095</c:v>
                </c:pt>
                <c:pt idx="49">
                  <c:v>0.53365000000000096</c:v>
                </c:pt>
                <c:pt idx="50">
                  <c:v>0.55000000000000104</c:v>
                </c:pt>
                <c:pt idx="51">
                  <c:v>0.56665000000000099</c:v>
                </c:pt>
                <c:pt idx="52">
                  <c:v>0.58360000000000101</c:v>
                </c:pt>
                <c:pt idx="53">
                  <c:v>0.60085000000000299</c:v>
                </c:pt>
                <c:pt idx="54">
                  <c:v>0.61840000000000095</c:v>
                </c:pt>
                <c:pt idx="55">
                  <c:v>0.63625000000000098</c:v>
                </c:pt>
              </c:numCache>
            </c:numRef>
          </c:yVal>
          <c:smooth val="1"/>
          <c:extLst>
            <c:ext xmlns:c16="http://schemas.microsoft.com/office/drawing/2014/chart" uri="{C3380CC4-5D6E-409C-BE32-E72D297353CC}">
              <c16:uniqueId val="{00000002-A935-2140-B839-9BE8A53E3893}"/>
            </c:ext>
          </c:extLst>
        </c:ser>
        <c:dLbls>
          <c:showLegendKey val="0"/>
          <c:showVal val="0"/>
          <c:showCatName val="0"/>
          <c:showSerName val="0"/>
          <c:showPercent val="0"/>
          <c:showBubbleSize val="0"/>
        </c:dLbls>
        <c:axId val="-1739896672"/>
        <c:axId val="-1739640896"/>
      </c:scatterChart>
      <c:valAx>
        <c:axId val="-1739896672"/>
        <c:scaling>
          <c:orientation val="minMax"/>
          <c:max val="0.60000000000000098"/>
          <c:min val="0"/>
        </c:scaling>
        <c:delete val="0"/>
        <c:axPos val="b"/>
        <c:title>
          <c:tx>
            <c:rich>
              <a:bodyPr/>
              <a:lstStyle/>
              <a:p>
                <a:pPr>
                  <a:defRPr/>
                </a:pPr>
                <a:r>
                  <a:rPr lang="en-US"/>
                  <a:t>Std Dev</a:t>
                </a:r>
              </a:p>
            </c:rich>
          </c:tx>
          <c:overlay val="0"/>
        </c:title>
        <c:numFmt formatCode="0.00" sourceLinked="1"/>
        <c:majorTickMark val="out"/>
        <c:minorTickMark val="none"/>
        <c:tickLblPos val="nextTo"/>
        <c:crossAx val="-1739640896"/>
        <c:crosses val="autoZero"/>
        <c:crossBetween val="midCat"/>
      </c:valAx>
      <c:valAx>
        <c:axId val="-1739640896"/>
        <c:scaling>
          <c:orientation val="minMax"/>
          <c:max val="0.60000000000000098"/>
          <c:min val="0.1"/>
        </c:scaling>
        <c:delete val="0"/>
        <c:axPos val="l"/>
        <c:majorGridlines/>
        <c:title>
          <c:tx>
            <c:rich>
              <a:bodyPr rot="-5400000" vert="horz"/>
              <a:lstStyle/>
              <a:p>
                <a:pPr>
                  <a:defRPr/>
                </a:pPr>
                <a:r>
                  <a:rPr lang="en-US"/>
                  <a:t>Expected Ret</a:t>
                </a:r>
              </a:p>
            </c:rich>
          </c:tx>
          <c:overlay val="0"/>
        </c:title>
        <c:numFmt formatCode="0.00" sourceLinked="0"/>
        <c:majorTickMark val="out"/>
        <c:minorTickMark val="none"/>
        <c:tickLblPos val="nextTo"/>
        <c:crossAx val="-1739896672"/>
        <c:crosses val="autoZero"/>
        <c:crossBetween val="midCat"/>
      </c:valAx>
    </c:plotArea>
    <c:legend>
      <c:legendPos val="r"/>
      <c:overlay val="0"/>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A812E9-97F9-AB42-BBE2-D34B0FC015D5}" type="datetimeFigureOut">
              <a:rPr lang="en-US" smtClean="0"/>
              <a:t>10/1/19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BE395E-F2B2-A84F-8666-9CAC41CA5785}" type="slidenum">
              <a:rPr lang="en-US" smtClean="0"/>
              <a:t>‹#›</a:t>
            </a:fld>
            <a:endParaRPr lang="en-US"/>
          </a:p>
        </p:txBody>
      </p:sp>
    </p:spTree>
    <p:extLst>
      <p:ext uri="{BB962C8B-B14F-4D97-AF65-F5344CB8AC3E}">
        <p14:creationId xmlns:p14="http://schemas.microsoft.com/office/powerpoint/2010/main" val="7354266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2F366-0121-A842-A89F-9DDF18B62E8A}" type="datetimeFigureOut">
              <a:rPr lang="en-US" smtClean="0"/>
              <a:t>10/1/19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225073-765A-2C47-AFAF-70577D11F41E}" type="slidenum">
              <a:rPr lang="en-US" smtClean="0"/>
              <a:t>‹#›</a:t>
            </a:fld>
            <a:endParaRPr lang="en-US"/>
          </a:p>
        </p:txBody>
      </p:sp>
    </p:spTree>
    <p:extLst>
      <p:ext uri="{BB962C8B-B14F-4D97-AF65-F5344CB8AC3E}">
        <p14:creationId xmlns:p14="http://schemas.microsoft.com/office/powerpoint/2010/main" val="1789443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Peloton Deepens IPO Slump in 3rd-Worst Unicorn Debut Since ‘08</a:t>
            </a:r>
            <a:endParaRPr lang="en-US" sz="1200" b="0" i="0" u="none" strike="noStrike" kern="1200" dirty="0">
              <a:solidFill>
                <a:schemeClr val="tx1"/>
              </a:solidFill>
              <a:effectLst/>
              <a:latin typeface="+mn-lt"/>
              <a:ea typeface="+mn-ea"/>
              <a:cs typeface="+mn-cs"/>
            </a:endParaRPr>
          </a:p>
          <a:p>
            <a:pPr fontAlgn="base"/>
            <a:r>
              <a:rPr lang="en-US" sz="1200" b="0" i="0" u="none" strike="noStrike" kern="1200" dirty="0">
                <a:solidFill>
                  <a:schemeClr val="tx1"/>
                </a:solidFill>
                <a:effectLst/>
                <a:latin typeface="+mn-lt"/>
                <a:ea typeface="+mn-ea"/>
                <a:cs typeface="+mn-cs"/>
              </a:rPr>
              <a:t>Value at launch: $8.1B</a:t>
            </a:r>
          </a:p>
          <a:p>
            <a:pPr fontAlgn="base"/>
            <a:r>
              <a:rPr lang="en-US" sz="1200" b="0" i="0" u="none" strike="noStrike" kern="1200" dirty="0">
                <a:solidFill>
                  <a:schemeClr val="tx1"/>
                </a:solidFill>
                <a:effectLst/>
                <a:latin typeface="+mn-lt"/>
                <a:ea typeface="+mn-ea"/>
                <a:cs typeface="+mn-cs"/>
              </a:rPr>
              <a:t>2019 net loss widened to $245.7 million, from a net loss of $47.9 million in the prior year</a:t>
            </a:r>
          </a:p>
          <a:p>
            <a:pPr fontAlgn="base"/>
            <a:r>
              <a:rPr lang="en-US" sz="1200" b="0" i="0" u="none" strike="noStrike" kern="1200" dirty="0">
                <a:solidFill>
                  <a:schemeClr val="tx1"/>
                </a:solidFill>
                <a:effectLst/>
                <a:latin typeface="+mn-lt"/>
                <a:ea typeface="+mn-ea"/>
                <a:cs typeface="+mn-cs"/>
              </a:rPr>
              <a:t>Shares of Peloton, known for its exercise bikes where users can watch workout videos from home, started trading Thursday at $27 a share, nearly 7% lower than the $29 price set in the company’s IPO. The Nasdaq-listed stock fell 7.5% Thursday afternoon to $26.82 a share.</a:t>
            </a:r>
          </a:p>
          <a:p>
            <a:pPr fontAlgn="base"/>
            <a:r>
              <a:rPr lang="en-US" sz="1200" b="0" i="0" u="none" strike="noStrike" kern="1200" dirty="0">
                <a:solidFill>
                  <a:schemeClr val="tx1"/>
                </a:solidFill>
                <a:effectLst/>
                <a:latin typeface="+mn-lt"/>
                <a:ea typeface="+mn-ea"/>
                <a:cs typeface="+mn-cs"/>
              </a:rPr>
              <a:t>Peloton’s IPO price was at the top end of the company’s $26-to-$29 expected range.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3225073-765A-2C47-AFAF-70577D11F41E}" type="slidenum">
              <a:rPr lang="en-US" smtClean="0"/>
              <a:t>4</a:t>
            </a:fld>
            <a:endParaRPr lang="en-US"/>
          </a:p>
        </p:txBody>
      </p:sp>
    </p:spTree>
    <p:extLst>
      <p:ext uri="{BB962C8B-B14F-4D97-AF65-F5344CB8AC3E}">
        <p14:creationId xmlns:p14="http://schemas.microsoft.com/office/powerpoint/2010/main" val="1249846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CA97D938-33C1-4AF5-AE9F-B1C91FB2F7EE}" type="slidenum">
              <a:rPr lang="en-US" altLang="en-US" sz="1300" smtClean="0"/>
              <a:pPr eaLnBrk="1" hangingPunct="1"/>
              <a:t>23</a:t>
            </a:fld>
            <a:endParaRPr lang="en-US" altLang="en-US" sz="1300"/>
          </a:p>
        </p:txBody>
      </p:sp>
    </p:spTree>
    <p:extLst>
      <p:ext uri="{BB962C8B-B14F-4D97-AF65-F5344CB8AC3E}">
        <p14:creationId xmlns:p14="http://schemas.microsoft.com/office/powerpoint/2010/main" val="291446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26141AF1-CE4E-4E04-BF2F-121DF6A2A5ED}" type="slidenum">
              <a:rPr lang="en-US" altLang="en-US" sz="1300" smtClean="0"/>
              <a:pPr eaLnBrk="1" hangingPunct="1"/>
              <a:t>28</a:t>
            </a:fld>
            <a:endParaRPr lang="en-US" altLang="en-US" sz="1300"/>
          </a:p>
        </p:txBody>
      </p:sp>
    </p:spTree>
    <p:extLst>
      <p:ext uri="{BB962C8B-B14F-4D97-AF65-F5344CB8AC3E}">
        <p14:creationId xmlns:p14="http://schemas.microsoft.com/office/powerpoint/2010/main" val="1311768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32954EE7-0C69-4D6D-960B-09E8BADA6626}" type="slidenum">
              <a:rPr lang="en-US" altLang="en-US" sz="1300" smtClean="0"/>
              <a:pPr eaLnBrk="1" hangingPunct="1"/>
              <a:t>29</a:t>
            </a:fld>
            <a:endParaRPr lang="en-US" altLang="en-US" sz="1300"/>
          </a:p>
        </p:txBody>
      </p:sp>
    </p:spTree>
    <p:extLst>
      <p:ext uri="{BB962C8B-B14F-4D97-AF65-F5344CB8AC3E}">
        <p14:creationId xmlns:p14="http://schemas.microsoft.com/office/powerpoint/2010/main" val="578766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itchFamily="34" charset="-128"/>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sz="1900">
                <a:solidFill>
                  <a:schemeClr val="tx1"/>
                </a:solidFill>
                <a:latin typeface="Arial" charset="0"/>
                <a:ea typeface="ＭＳ Ｐゴシック" pitchFamily="34" charset="-128"/>
              </a:defRPr>
            </a:lvl1pPr>
            <a:lvl2pPr marL="742950" indent="-285750" defTabSz="955675" eaLnBrk="0" hangingPunct="0">
              <a:defRPr sz="1900">
                <a:solidFill>
                  <a:schemeClr val="tx1"/>
                </a:solidFill>
                <a:latin typeface="Arial" charset="0"/>
                <a:ea typeface="ＭＳ Ｐゴシック" pitchFamily="34" charset="-128"/>
              </a:defRPr>
            </a:lvl2pPr>
            <a:lvl3pPr marL="1143000" indent="-228600" defTabSz="955675" eaLnBrk="0" hangingPunct="0">
              <a:defRPr sz="1900">
                <a:solidFill>
                  <a:schemeClr val="tx1"/>
                </a:solidFill>
                <a:latin typeface="Arial" charset="0"/>
                <a:ea typeface="ＭＳ Ｐゴシック" pitchFamily="34" charset="-128"/>
              </a:defRPr>
            </a:lvl3pPr>
            <a:lvl4pPr marL="1600200" indent="-228600" defTabSz="955675" eaLnBrk="0" hangingPunct="0">
              <a:defRPr sz="1900">
                <a:solidFill>
                  <a:schemeClr val="tx1"/>
                </a:solidFill>
                <a:latin typeface="Arial" charset="0"/>
                <a:ea typeface="ＭＳ Ｐゴシック" pitchFamily="34" charset="-128"/>
              </a:defRPr>
            </a:lvl4pPr>
            <a:lvl5pPr marL="2057400" indent="-228600" defTabSz="955675" eaLnBrk="0" hangingPunct="0">
              <a:defRPr sz="1900">
                <a:solidFill>
                  <a:schemeClr val="tx1"/>
                </a:solidFill>
                <a:latin typeface="Arial" charset="0"/>
                <a:ea typeface="ＭＳ Ｐゴシック" pitchFamily="34" charset="-128"/>
              </a:defRPr>
            </a:lvl5pPr>
            <a:lvl6pPr marL="25146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73D66EC7-D0AC-45EB-8DED-DB770A5EE854}" type="slidenum">
              <a:rPr lang="en-US" altLang="en-US" sz="1300" smtClean="0"/>
              <a:pPr eaLnBrk="1" hangingPunct="1"/>
              <a:t>30</a:t>
            </a:fld>
            <a:endParaRPr lang="en-US" altLang="en-US" sz="1300"/>
          </a:p>
        </p:txBody>
      </p:sp>
    </p:spTree>
    <p:extLst>
      <p:ext uri="{BB962C8B-B14F-4D97-AF65-F5344CB8AC3E}">
        <p14:creationId xmlns:p14="http://schemas.microsoft.com/office/powerpoint/2010/main" val="1728117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376D1D42-424E-44B5-863B-55770D992998}" type="slidenum">
              <a:rPr lang="en-US" altLang="en-US" sz="1300" smtClean="0"/>
              <a:pPr eaLnBrk="1" hangingPunct="1"/>
              <a:t>31</a:t>
            </a:fld>
            <a:endParaRPr lang="en-US" altLang="en-US" sz="1300"/>
          </a:p>
        </p:txBody>
      </p:sp>
    </p:spTree>
    <p:extLst>
      <p:ext uri="{BB962C8B-B14F-4D97-AF65-F5344CB8AC3E}">
        <p14:creationId xmlns:p14="http://schemas.microsoft.com/office/powerpoint/2010/main" val="1496191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9963" eaLnBrk="0" hangingPunct="0">
              <a:defRPr sz="1900">
                <a:solidFill>
                  <a:schemeClr val="tx1"/>
                </a:solidFill>
                <a:latin typeface="Arial" charset="0"/>
                <a:ea typeface="ＭＳ Ｐゴシック" pitchFamily="34" charset="-128"/>
              </a:defRPr>
            </a:lvl1pPr>
            <a:lvl2pPr marL="742950" indent="-285750" defTabSz="969963" eaLnBrk="0" hangingPunct="0">
              <a:defRPr sz="1900">
                <a:solidFill>
                  <a:schemeClr val="tx1"/>
                </a:solidFill>
                <a:latin typeface="Arial" charset="0"/>
                <a:ea typeface="ＭＳ Ｐゴシック" pitchFamily="34" charset="-128"/>
              </a:defRPr>
            </a:lvl2pPr>
            <a:lvl3pPr marL="1143000" indent="-228600" defTabSz="969963" eaLnBrk="0" hangingPunct="0">
              <a:defRPr sz="1900">
                <a:solidFill>
                  <a:schemeClr val="tx1"/>
                </a:solidFill>
                <a:latin typeface="Arial" charset="0"/>
                <a:ea typeface="ＭＳ Ｐゴシック" pitchFamily="34" charset="-128"/>
              </a:defRPr>
            </a:lvl3pPr>
            <a:lvl4pPr marL="1600200" indent="-228600" defTabSz="969963" eaLnBrk="0" hangingPunct="0">
              <a:defRPr sz="1900">
                <a:solidFill>
                  <a:schemeClr val="tx1"/>
                </a:solidFill>
                <a:latin typeface="Arial" charset="0"/>
                <a:ea typeface="ＭＳ Ｐゴシック" pitchFamily="34" charset="-128"/>
              </a:defRPr>
            </a:lvl4pPr>
            <a:lvl5pPr marL="2057400" indent="-228600" defTabSz="969963" eaLnBrk="0" hangingPunct="0">
              <a:defRPr sz="1900">
                <a:solidFill>
                  <a:schemeClr val="tx1"/>
                </a:solidFill>
                <a:latin typeface="Arial" charset="0"/>
                <a:ea typeface="ＭＳ Ｐゴシック" pitchFamily="34" charset="-128"/>
              </a:defRPr>
            </a:lvl5pPr>
            <a:lvl6pPr marL="25146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F7348D04-C7C3-466F-A483-6102FD37468C}" type="slidenum">
              <a:rPr lang="en-US" altLang="en-US" sz="1300" smtClean="0"/>
              <a:pPr eaLnBrk="1" hangingPunct="1"/>
              <a:t>32</a:t>
            </a:fld>
            <a:endParaRPr lang="en-US" altLang="en-US" sz="13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itchFamily="34" charset="-128"/>
            </a:endParaRPr>
          </a:p>
        </p:txBody>
      </p:sp>
    </p:spTree>
    <p:extLst>
      <p:ext uri="{BB962C8B-B14F-4D97-AF65-F5344CB8AC3E}">
        <p14:creationId xmlns:p14="http://schemas.microsoft.com/office/powerpoint/2010/main" val="568768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9963" eaLnBrk="0" hangingPunct="0">
              <a:defRPr sz="1900">
                <a:solidFill>
                  <a:schemeClr val="tx1"/>
                </a:solidFill>
                <a:latin typeface="Arial" charset="0"/>
                <a:ea typeface="ＭＳ Ｐゴシック" pitchFamily="34" charset="-128"/>
              </a:defRPr>
            </a:lvl1pPr>
            <a:lvl2pPr marL="742950" indent="-285750" defTabSz="969963" eaLnBrk="0" hangingPunct="0">
              <a:defRPr sz="1900">
                <a:solidFill>
                  <a:schemeClr val="tx1"/>
                </a:solidFill>
                <a:latin typeface="Arial" charset="0"/>
                <a:ea typeface="ＭＳ Ｐゴシック" pitchFamily="34" charset="-128"/>
              </a:defRPr>
            </a:lvl2pPr>
            <a:lvl3pPr marL="1143000" indent="-228600" defTabSz="969963" eaLnBrk="0" hangingPunct="0">
              <a:defRPr sz="1900">
                <a:solidFill>
                  <a:schemeClr val="tx1"/>
                </a:solidFill>
                <a:latin typeface="Arial" charset="0"/>
                <a:ea typeface="ＭＳ Ｐゴシック" pitchFamily="34" charset="-128"/>
              </a:defRPr>
            </a:lvl3pPr>
            <a:lvl4pPr marL="1600200" indent="-228600" defTabSz="969963" eaLnBrk="0" hangingPunct="0">
              <a:defRPr sz="1900">
                <a:solidFill>
                  <a:schemeClr val="tx1"/>
                </a:solidFill>
                <a:latin typeface="Arial" charset="0"/>
                <a:ea typeface="ＭＳ Ｐゴシック" pitchFamily="34" charset="-128"/>
              </a:defRPr>
            </a:lvl4pPr>
            <a:lvl5pPr marL="2057400" indent="-228600" defTabSz="969963" eaLnBrk="0" hangingPunct="0">
              <a:defRPr sz="1900">
                <a:solidFill>
                  <a:schemeClr val="tx1"/>
                </a:solidFill>
                <a:latin typeface="Arial" charset="0"/>
                <a:ea typeface="ＭＳ Ｐゴシック" pitchFamily="34" charset="-128"/>
              </a:defRPr>
            </a:lvl5pPr>
            <a:lvl6pPr marL="25146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F63ABF2E-CAD4-4399-B94E-D5A71E53F03E}" type="slidenum">
              <a:rPr lang="en-US" altLang="en-US" sz="1300" smtClean="0"/>
              <a:pPr eaLnBrk="1" hangingPunct="1"/>
              <a:t>33</a:t>
            </a:fld>
            <a:endParaRPr lang="en-US" altLang="en-US" sz="13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itchFamily="34" charset="-128"/>
            </a:endParaRPr>
          </a:p>
        </p:txBody>
      </p:sp>
    </p:spTree>
    <p:extLst>
      <p:ext uri="{BB962C8B-B14F-4D97-AF65-F5344CB8AC3E}">
        <p14:creationId xmlns:p14="http://schemas.microsoft.com/office/powerpoint/2010/main" val="226291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9A560F55-E5FA-4DAC-89D5-9747218E6291}" type="slidenum">
              <a:rPr lang="en-US" altLang="en-US" sz="1300" smtClean="0"/>
              <a:pPr eaLnBrk="1" hangingPunct="1"/>
              <a:t>34</a:t>
            </a:fld>
            <a:endParaRPr lang="en-US" altLang="en-US" sz="1300"/>
          </a:p>
        </p:txBody>
      </p:sp>
    </p:spTree>
    <p:extLst>
      <p:ext uri="{BB962C8B-B14F-4D97-AF65-F5344CB8AC3E}">
        <p14:creationId xmlns:p14="http://schemas.microsoft.com/office/powerpoint/2010/main" val="2138202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CA97D938-33C1-4AF5-AE9F-B1C91FB2F7EE}" type="slidenum">
              <a:rPr lang="en-US" altLang="en-US" sz="1300" smtClean="0"/>
              <a:pPr eaLnBrk="1" hangingPunct="1"/>
              <a:t>35</a:t>
            </a:fld>
            <a:endParaRPr lang="en-US" altLang="en-US" sz="1300"/>
          </a:p>
        </p:txBody>
      </p:sp>
    </p:spTree>
    <p:extLst>
      <p:ext uri="{BB962C8B-B14F-4D97-AF65-F5344CB8AC3E}">
        <p14:creationId xmlns:p14="http://schemas.microsoft.com/office/powerpoint/2010/main" val="1430416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9963" eaLnBrk="0" hangingPunct="0">
              <a:defRPr sz="1900">
                <a:solidFill>
                  <a:schemeClr val="tx1"/>
                </a:solidFill>
                <a:latin typeface="Arial" charset="0"/>
                <a:ea typeface="ＭＳ Ｐゴシック" pitchFamily="34" charset="-128"/>
              </a:defRPr>
            </a:lvl1pPr>
            <a:lvl2pPr marL="742950" indent="-285750" defTabSz="969963" eaLnBrk="0" hangingPunct="0">
              <a:defRPr sz="1900">
                <a:solidFill>
                  <a:schemeClr val="tx1"/>
                </a:solidFill>
                <a:latin typeface="Arial" charset="0"/>
                <a:ea typeface="ＭＳ Ｐゴシック" pitchFamily="34" charset="-128"/>
              </a:defRPr>
            </a:lvl2pPr>
            <a:lvl3pPr marL="1143000" indent="-228600" defTabSz="969963" eaLnBrk="0" hangingPunct="0">
              <a:defRPr sz="1900">
                <a:solidFill>
                  <a:schemeClr val="tx1"/>
                </a:solidFill>
                <a:latin typeface="Arial" charset="0"/>
                <a:ea typeface="ＭＳ Ｐゴシック" pitchFamily="34" charset="-128"/>
              </a:defRPr>
            </a:lvl3pPr>
            <a:lvl4pPr marL="1600200" indent="-228600" defTabSz="969963" eaLnBrk="0" hangingPunct="0">
              <a:defRPr sz="1900">
                <a:solidFill>
                  <a:schemeClr val="tx1"/>
                </a:solidFill>
                <a:latin typeface="Arial" charset="0"/>
                <a:ea typeface="ＭＳ Ｐゴシック" pitchFamily="34" charset="-128"/>
              </a:defRPr>
            </a:lvl4pPr>
            <a:lvl5pPr marL="2057400" indent="-228600" defTabSz="969963" eaLnBrk="0" hangingPunct="0">
              <a:defRPr sz="1900">
                <a:solidFill>
                  <a:schemeClr val="tx1"/>
                </a:solidFill>
                <a:latin typeface="Arial" charset="0"/>
                <a:ea typeface="ＭＳ Ｐゴシック" pitchFamily="34" charset="-128"/>
              </a:defRPr>
            </a:lvl5pPr>
            <a:lvl6pPr marL="25146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9963"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229A408E-7CD5-4E07-98E6-2A233B976DB4}" type="slidenum">
              <a:rPr lang="en-US" altLang="en-US" sz="1300" smtClean="0"/>
              <a:pPr eaLnBrk="1" hangingPunct="1"/>
              <a:t>36</a:t>
            </a:fld>
            <a:endParaRPr lang="en-US" altLang="en-US" sz="13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itchFamily="34" charset="-128"/>
            </a:endParaRPr>
          </a:p>
        </p:txBody>
      </p:sp>
    </p:spTree>
    <p:extLst>
      <p:ext uri="{BB962C8B-B14F-4D97-AF65-F5344CB8AC3E}">
        <p14:creationId xmlns:p14="http://schemas.microsoft.com/office/powerpoint/2010/main" val="20344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B25D3152-4F39-4B06-86A8-E7A4795BACE9}" type="slidenum">
              <a:rPr lang="en-US" altLang="en-US" sz="1300" smtClean="0"/>
              <a:pPr eaLnBrk="1" hangingPunct="1"/>
              <a:t>5</a:t>
            </a:fld>
            <a:endParaRPr lang="en-US" altLang="en-US" sz="13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itchFamily="34" charset="-128"/>
            </a:endParaRPr>
          </a:p>
        </p:txBody>
      </p:sp>
    </p:spTree>
    <p:extLst>
      <p:ext uri="{BB962C8B-B14F-4D97-AF65-F5344CB8AC3E}">
        <p14:creationId xmlns:p14="http://schemas.microsoft.com/office/powerpoint/2010/main" val="825179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376D1D42-424E-44B5-863B-55770D992998}" type="slidenum">
              <a:rPr lang="en-US" altLang="en-US" sz="1300" smtClean="0"/>
              <a:pPr eaLnBrk="1" hangingPunct="1"/>
              <a:t>38</a:t>
            </a:fld>
            <a:endParaRPr lang="en-US" altLang="en-US" sz="1300"/>
          </a:p>
        </p:txBody>
      </p:sp>
    </p:spTree>
    <p:extLst>
      <p:ext uri="{BB962C8B-B14F-4D97-AF65-F5344CB8AC3E}">
        <p14:creationId xmlns:p14="http://schemas.microsoft.com/office/powerpoint/2010/main" val="3842688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80DC10FE-DEFF-4313-93B8-3F9F35EAD570}" type="slidenum">
              <a:rPr lang="en-US" altLang="en-US" sz="1300" smtClean="0"/>
              <a:pPr eaLnBrk="1" hangingPunct="1"/>
              <a:t>40</a:t>
            </a:fld>
            <a:endParaRPr lang="en-US" altLang="en-US" sz="1300"/>
          </a:p>
        </p:txBody>
      </p:sp>
    </p:spTree>
    <p:extLst>
      <p:ext uri="{BB962C8B-B14F-4D97-AF65-F5344CB8AC3E}">
        <p14:creationId xmlns:p14="http://schemas.microsoft.com/office/powerpoint/2010/main" val="1395940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11FCA8D4-BC20-4AD6-AD9E-D495BE49129A}" type="slidenum">
              <a:rPr lang="en-US" altLang="en-US" sz="1300" smtClean="0"/>
              <a:pPr eaLnBrk="1" hangingPunct="1"/>
              <a:t>41</a:t>
            </a:fld>
            <a:endParaRPr lang="en-US" altLang="en-US" sz="1300"/>
          </a:p>
        </p:txBody>
      </p:sp>
    </p:spTree>
    <p:extLst>
      <p:ext uri="{BB962C8B-B14F-4D97-AF65-F5344CB8AC3E}">
        <p14:creationId xmlns:p14="http://schemas.microsoft.com/office/powerpoint/2010/main" val="220600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D01A5651-C7E5-4F18-9C9B-B34EED6358C7}" type="slidenum">
              <a:rPr lang="en-US" altLang="en-US" sz="1300" smtClean="0"/>
              <a:pPr eaLnBrk="1" hangingPunct="1"/>
              <a:t>42</a:t>
            </a:fld>
            <a:endParaRPr lang="en-US" altLang="en-US" sz="1300"/>
          </a:p>
        </p:txBody>
      </p:sp>
    </p:spTree>
    <p:extLst>
      <p:ext uri="{BB962C8B-B14F-4D97-AF65-F5344CB8AC3E}">
        <p14:creationId xmlns:p14="http://schemas.microsoft.com/office/powerpoint/2010/main" val="403941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40847475-3017-48C7-889A-7ED0E8F053A4}" type="slidenum">
              <a:rPr lang="en-US" altLang="en-US" sz="1300" smtClean="0"/>
              <a:pPr eaLnBrk="1" hangingPunct="1"/>
              <a:t>43</a:t>
            </a:fld>
            <a:endParaRPr lang="en-US" altLang="en-US" sz="1300"/>
          </a:p>
        </p:txBody>
      </p:sp>
    </p:spTree>
    <p:extLst>
      <p:ext uri="{BB962C8B-B14F-4D97-AF65-F5344CB8AC3E}">
        <p14:creationId xmlns:p14="http://schemas.microsoft.com/office/powerpoint/2010/main" val="1512876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FE43A272-4ABB-465E-80A6-D8C17DF446E4}" type="slidenum">
              <a:rPr lang="en-US" altLang="en-US" sz="1300" smtClean="0"/>
              <a:pPr eaLnBrk="1" hangingPunct="1"/>
              <a:t>44</a:t>
            </a:fld>
            <a:endParaRPr lang="en-US" altLang="en-US" sz="1300"/>
          </a:p>
        </p:txBody>
      </p:sp>
    </p:spTree>
    <p:extLst>
      <p:ext uri="{BB962C8B-B14F-4D97-AF65-F5344CB8AC3E}">
        <p14:creationId xmlns:p14="http://schemas.microsoft.com/office/powerpoint/2010/main" val="6983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FE43A272-4ABB-465E-80A6-D8C17DF446E4}" type="slidenum">
              <a:rPr lang="en-US" altLang="en-US" sz="1300" smtClean="0"/>
              <a:pPr eaLnBrk="1" hangingPunct="1"/>
              <a:t>45</a:t>
            </a:fld>
            <a:endParaRPr lang="en-US" altLang="en-US" sz="1300"/>
          </a:p>
        </p:txBody>
      </p:sp>
    </p:spTree>
    <p:extLst>
      <p:ext uri="{BB962C8B-B14F-4D97-AF65-F5344CB8AC3E}">
        <p14:creationId xmlns:p14="http://schemas.microsoft.com/office/powerpoint/2010/main" val="438756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413877F8-7432-4D67-B7B1-8A0376E49A09}" type="slidenum">
              <a:rPr lang="en-US" altLang="en-US" sz="1300" smtClean="0"/>
              <a:pPr eaLnBrk="1" hangingPunct="1"/>
              <a:t>47</a:t>
            </a:fld>
            <a:endParaRPr lang="en-US" altLang="en-US" sz="1300"/>
          </a:p>
        </p:txBody>
      </p:sp>
    </p:spTree>
    <p:extLst>
      <p:ext uri="{BB962C8B-B14F-4D97-AF65-F5344CB8AC3E}">
        <p14:creationId xmlns:p14="http://schemas.microsoft.com/office/powerpoint/2010/main" val="748468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itchFamily="34" charset="-128"/>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sz="1900">
                <a:solidFill>
                  <a:schemeClr val="tx1"/>
                </a:solidFill>
                <a:latin typeface="Arial" charset="0"/>
                <a:ea typeface="ＭＳ Ｐゴシック" pitchFamily="34" charset="-128"/>
              </a:defRPr>
            </a:lvl1pPr>
            <a:lvl2pPr marL="742950" indent="-285750" defTabSz="955675" eaLnBrk="0" hangingPunct="0">
              <a:defRPr sz="1900">
                <a:solidFill>
                  <a:schemeClr val="tx1"/>
                </a:solidFill>
                <a:latin typeface="Arial" charset="0"/>
                <a:ea typeface="ＭＳ Ｐゴシック" pitchFamily="34" charset="-128"/>
              </a:defRPr>
            </a:lvl2pPr>
            <a:lvl3pPr marL="1143000" indent="-228600" defTabSz="955675" eaLnBrk="0" hangingPunct="0">
              <a:defRPr sz="1900">
                <a:solidFill>
                  <a:schemeClr val="tx1"/>
                </a:solidFill>
                <a:latin typeface="Arial" charset="0"/>
                <a:ea typeface="ＭＳ Ｐゴシック" pitchFamily="34" charset="-128"/>
              </a:defRPr>
            </a:lvl3pPr>
            <a:lvl4pPr marL="1600200" indent="-228600" defTabSz="955675" eaLnBrk="0" hangingPunct="0">
              <a:defRPr sz="1900">
                <a:solidFill>
                  <a:schemeClr val="tx1"/>
                </a:solidFill>
                <a:latin typeface="Arial" charset="0"/>
                <a:ea typeface="ＭＳ Ｐゴシック" pitchFamily="34" charset="-128"/>
              </a:defRPr>
            </a:lvl4pPr>
            <a:lvl5pPr marL="2057400" indent="-228600" defTabSz="955675" eaLnBrk="0" hangingPunct="0">
              <a:defRPr sz="1900">
                <a:solidFill>
                  <a:schemeClr val="tx1"/>
                </a:solidFill>
                <a:latin typeface="Arial" charset="0"/>
                <a:ea typeface="ＭＳ Ｐゴシック" pitchFamily="34" charset="-128"/>
              </a:defRPr>
            </a:lvl5pPr>
            <a:lvl6pPr marL="25146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73D66EC7-D0AC-45EB-8DED-DB770A5EE854}" type="slidenum">
              <a:rPr lang="en-US" altLang="en-US" sz="1300" smtClean="0"/>
              <a:pPr eaLnBrk="1" hangingPunct="1"/>
              <a:t>49</a:t>
            </a:fld>
            <a:endParaRPr lang="en-US" altLang="en-US" sz="1300"/>
          </a:p>
        </p:txBody>
      </p:sp>
    </p:spTree>
    <p:extLst>
      <p:ext uri="{BB962C8B-B14F-4D97-AF65-F5344CB8AC3E}">
        <p14:creationId xmlns:p14="http://schemas.microsoft.com/office/powerpoint/2010/main" val="1139965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ABACBEBD-7607-4772-B93A-48A7C39DB471}" type="slidenum">
              <a:rPr lang="en-US" altLang="en-US" sz="1300" smtClean="0"/>
              <a:pPr eaLnBrk="1" hangingPunct="1"/>
              <a:t>51</a:t>
            </a:fld>
            <a:endParaRPr lang="en-US" altLang="en-US" sz="1300"/>
          </a:p>
        </p:txBody>
      </p:sp>
    </p:spTree>
    <p:extLst>
      <p:ext uri="{BB962C8B-B14F-4D97-AF65-F5344CB8AC3E}">
        <p14:creationId xmlns:p14="http://schemas.microsoft.com/office/powerpoint/2010/main" val="711182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793FC55C-B645-4458-99A6-74712A387959}" type="slidenum">
              <a:rPr lang="en-US" altLang="en-US" sz="1300" smtClean="0"/>
              <a:pPr eaLnBrk="1" hangingPunct="1"/>
              <a:t>7</a:t>
            </a:fld>
            <a:endParaRPr lang="en-US" altLang="en-US" sz="1300"/>
          </a:p>
        </p:txBody>
      </p:sp>
    </p:spTree>
    <p:extLst>
      <p:ext uri="{BB962C8B-B14F-4D97-AF65-F5344CB8AC3E}">
        <p14:creationId xmlns:p14="http://schemas.microsoft.com/office/powerpoint/2010/main" val="961601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itchFamily="34" charset="-128"/>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sz="1900">
                <a:solidFill>
                  <a:schemeClr val="tx1"/>
                </a:solidFill>
                <a:latin typeface="Arial" charset="0"/>
                <a:ea typeface="ＭＳ Ｐゴシック" pitchFamily="34" charset="-128"/>
              </a:defRPr>
            </a:lvl1pPr>
            <a:lvl2pPr marL="742950" indent="-285750" defTabSz="955675" eaLnBrk="0" hangingPunct="0">
              <a:defRPr sz="1900">
                <a:solidFill>
                  <a:schemeClr val="tx1"/>
                </a:solidFill>
                <a:latin typeface="Arial" charset="0"/>
                <a:ea typeface="ＭＳ Ｐゴシック" pitchFamily="34" charset="-128"/>
              </a:defRPr>
            </a:lvl2pPr>
            <a:lvl3pPr marL="1143000" indent="-228600" defTabSz="955675" eaLnBrk="0" hangingPunct="0">
              <a:defRPr sz="1900">
                <a:solidFill>
                  <a:schemeClr val="tx1"/>
                </a:solidFill>
                <a:latin typeface="Arial" charset="0"/>
                <a:ea typeface="ＭＳ Ｐゴシック" pitchFamily="34" charset="-128"/>
              </a:defRPr>
            </a:lvl3pPr>
            <a:lvl4pPr marL="1600200" indent="-228600" defTabSz="955675" eaLnBrk="0" hangingPunct="0">
              <a:defRPr sz="1900">
                <a:solidFill>
                  <a:schemeClr val="tx1"/>
                </a:solidFill>
                <a:latin typeface="Arial" charset="0"/>
                <a:ea typeface="ＭＳ Ｐゴシック" pitchFamily="34" charset="-128"/>
              </a:defRPr>
            </a:lvl4pPr>
            <a:lvl5pPr marL="2057400" indent="-228600" defTabSz="955675" eaLnBrk="0" hangingPunct="0">
              <a:defRPr sz="1900">
                <a:solidFill>
                  <a:schemeClr val="tx1"/>
                </a:solidFill>
                <a:latin typeface="Arial" charset="0"/>
                <a:ea typeface="ＭＳ Ｐゴシック" pitchFamily="34" charset="-128"/>
              </a:defRPr>
            </a:lvl5pPr>
            <a:lvl6pPr marL="25146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73D66EC7-D0AC-45EB-8DED-DB770A5EE854}" type="slidenum">
              <a:rPr lang="en-US" altLang="en-US" sz="1300" smtClean="0"/>
              <a:pPr eaLnBrk="1" hangingPunct="1"/>
              <a:t>52</a:t>
            </a:fld>
            <a:endParaRPr lang="en-US" altLang="en-US" sz="1300"/>
          </a:p>
        </p:txBody>
      </p:sp>
    </p:spTree>
    <p:extLst>
      <p:ext uri="{BB962C8B-B14F-4D97-AF65-F5344CB8AC3E}">
        <p14:creationId xmlns:p14="http://schemas.microsoft.com/office/powerpoint/2010/main" val="1954121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300B8937-62C2-461B-95BD-4C2FC1976737}" type="slidenum">
              <a:rPr lang="en-US" altLang="en-US" sz="1300" smtClean="0"/>
              <a:pPr eaLnBrk="1" hangingPunct="1"/>
              <a:t>53</a:t>
            </a:fld>
            <a:endParaRPr lang="en-US" altLang="en-US" sz="1300"/>
          </a:p>
        </p:txBody>
      </p:sp>
    </p:spTree>
    <p:extLst>
      <p:ext uri="{BB962C8B-B14F-4D97-AF65-F5344CB8AC3E}">
        <p14:creationId xmlns:p14="http://schemas.microsoft.com/office/powerpoint/2010/main" val="1153094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F6C2D984-6A3B-45EB-9CD6-EFB00C8F8122}" type="slidenum">
              <a:rPr lang="en-US" altLang="en-US" sz="1300" smtClean="0"/>
              <a:pPr eaLnBrk="1" hangingPunct="1"/>
              <a:t>54</a:t>
            </a:fld>
            <a:endParaRPr lang="en-US" altLang="en-US" sz="1300"/>
          </a:p>
        </p:txBody>
      </p:sp>
    </p:spTree>
    <p:extLst>
      <p:ext uri="{BB962C8B-B14F-4D97-AF65-F5344CB8AC3E}">
        <p14:creationId xmlns:p14="http://schemas.microsoft.com/office/powerpoint/2010/main" val="747064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itchFamily="34" charset="-128"/>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sz="1900">
                <a:solidFill>
                  <a:schemeClr val="tx1"/>
                </a:solidFill>
                <a:latin typeface="Arial" charset="0"/>
                <a:ea typeface="ＭＳ Ｐゴシック" pitchFamily="34" charset="-128"/>
              </a:defRPr>
            </a:lvl1pPr>
            <a:lvl2pPr marL="742950" indent="-285750" defTabSz="955675" eaLnBrk="0" hangingPunct="0">
              <a:defRPr sz="1900">
                <a:solidFill>
                  <a:schemeClr val="tx1"/>
                </a:solidFill>
                <a:latin typeface="Arial" charset="0"/>
                <a:ea typeface="ＭＳ Ｐゴシック" pitchFamily="34" charset="-128"/>
              </a:defRPr>
            </a:lvl2pPr>
            <a:lvl3pPr marL="1143000" indent="-228600" defTabSz="955675" eaLnBrk="0" hangingPunct="0">
              <a:defRPr sz="1900">
                <a:solidFill>
                  <a:schemeClr val="tx1"/>
                </a:solidFill>
                <a:latin typeface="Arial" charset="0"/>
                <a:ea typeface="ＭＳ Ｐゴシック" pitchFamily="34" charset="-128"/>
              </a:defRPr>
            </a:lvl3pPr>
            <a:lvl4pPr marL="1600200" indent="-228600" defTabSz="955675" eaLnBrk="0" hangingPunct="0">
              <a:defRPr sz="1900">
                <a:solidFill>
                  <a:schemeClr val="tx1"/>
                </a:solidFill>
                <a:latin typeface="Arial" charset="0"/>
                <a:ea typeface="ＭＳ Ｐゴシック" pitchFamily="34" charset="-128"/>
              </a:defRPr>
            </a:lvl4pPr>
            <a:lvl5pPr marL="2057400" indent="-228600" defTabSz="955675" eaLnBrk="0" hangingPunct="0">
              <a:defRPr sz="1900">
                <a:solidFill>
                  <a:schemeClr val="tx1"/>
                </a:solidFill>
                <a:latin typeface="Arial" charset="0"/>
                <a:ea typeface="ＭＳ Ｐゴシック" pitchFamily="34" charset="-128"/>
              </a:defRPr>
            </a:lvl5pPr>
            <a:lvl6pPr marL="25146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55675"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73D66EC7-D0AC-45EB-8DED-DB770A5EE854}" type="slidenum">
              <a:rPr lang="en-US" altLang="en-US" sz="1300" smtClean="0"/>
              <a:pPr eaLnBrk="1" hangingPunct="1"/>
              <a:t>55</a:t>
            </a:fld>
            <a:endParaRPr lang="en-US" altLang="en-US" sz="1300"/>
          </a:p>
        </p:txBody>
      </p:sp>
    </p:spTree>
    <p:extLst>
      <p:ext uri="{BB962C8B-B14F-4D97-AF65-F5344CB8AC3E}">
        <p14:creationId xmlns:p14="http://schemas.microsoft.com/office/powerpoint/2010/main" val="2129558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2436BA86-DDF5-4389-B334-BC102BE4CE3E}" type="slidenum">
              <a:rPr lang="en-US" altLang="en-US" sz="1300" smtClean="0"/>
              <a:pPr eaLnBrk="1" hangingPunct="1"/>
              <a:t>56</a:t>
            </a:fld>
            <a:endParaRPr lang="en-US" altLang="en-US" sz="1300"/>
          </a:p>
        </p:txBody>
      </p:sp>
    </p:spTree>
    <p:extLst>
      <p:ext uri="{BB962C8B-B14F-4D97-AF65-F5344CB8AC3E}">
        <p14:creationId xmlns:p14="http://schemas.microsoft.com/office/powerpoint/2010/main" val="851547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2824C61E-3319-4F05-8BA4-F2016EE9C494}" type="slidenum">
              <a:rPr lang="en-US" altLang="en-US" sz="1300" smtClean="0"/>
              <a:pPr eaLnBrk="1" hangingPunct="1"/>
              <a:t>57</a:t>
            </a:fld>
            <a:endParaRPr lang="en-US" altLang="en-US" sz="1300"/>
          </a:p>
        </p:txBody>
      </p:sp>
    </p:spTree>
    <p:extLst>
      <p:ext uri="{BB962C8B-B14F-4D97-AF65-F5344CB8AC3E}">
        <p14:creationId xmlns:p14="http://schemas.microsoft.com/office/powerpoint/2010/main" val="345567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D28EA60B-2EB0-4C0B-AFAA-ECBAE395EEF4}" type="slidenum">
              <a:rPr lang="en-US" altLang="en-US" sz="1300" smtClean="0"/>
              <a:pPr eaLnBrk="1" hangingPunct="1"/>
              <a:t>60</a:t>
            </a:fld>
            <a:endParaRPr lang="en-US" altLang="en-US" sz="1300"/>
          </a:p>
        </p:txBody>
      </p:sp>
    </p:spTree>
    <p:extLst>
      <p:ext uri="{BB962C8B-B14F-4D97-AF65-F5344CB8AC3E}">
        <p14:creationId xmlns:p14="http://schemas.microsoft.com/office/powerpoint/2010/main" val="1029928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78122561-AF8A-40CF-B01A-7374A7305587}" type="slidenum">
              <a:rPr lang="en-US" altLang="en-US" sz="1300" smtClean="0"/>
              <a:pPr eaLnBrk="1" hangingPunct="1"/>
              <a:t>62</a:t>
            </a:fld>
            <a:endParaRPr lang="en-US" altLang="en-US" sz="1300"/>
          </a:p>
        </p:txBody>
      </p:sp>
    </p:spTree>
    <p:extLst>
      <p:ext uri="{BB962C8B-B14F-4D97-AF65-F5344CB8AC3E}">
        <p14:creationId xmlns:p14="http://schemas.microsoft.com/office/powerpoint/2010/main" val="398806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DEA12744-1015-4AC9-9CEB-7A44AB5E239F}" type="slidenum">
              <a:rPr lang="en-US" altLang="en-US" sz="1300" smtClean="0"/>
              <a:pPr eaLnBrk="1" hangingPunct="1"/>
              <a:t>66</a:t>
            </a:fld>
            <a:endParaRPr lang="en-US" altLang="en-US" sz="1300"/>
          </a:p>
        </p:txBody>
      </p:sp>
    </p:spTree>
    <p:extLst>
      <p:ext uri="{BB962C8B-B14F-4D97-AF65-F5344CB8AC3E}">
        <p14:creationId xmlns:p14="http://schemas.microsoft.com/office/powerpoint/2010/main" val="946269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Utility maps outcomes of asset returns which occur with some probability to a numerical index</a:t>
            </a:r>
          </a:p>
          <a:p>
            <a:pPr lvl="1"/>
            <a:r>
              <a:rPr lang="en-US" dirty="0"/>
              <a:t>Takes into account how large the returns are: what can happen</a:t>
            </a:r>
          </a:p>
          <a:p>
            <a:pPr lvl="1"/>
            <a:r>
              <a:rPr lang="en-US" dirty="0"/>
              <a:t>And how often they happen: probability</a:t>
            </a:r>
          </a:p>
          <a:p>
            <a:pPr lvl="1"/>
            <a:r>
              <a:rPr lang="en-US" dirty="0"/>
              <a:t>Combined with how investors perceive those outcomes: weighting returns, probability, and subjective preferences</a:t>
            </a:r>
          </a:p>
          <a:p>
            <a:endParaRPr lang="en-US" dirty="0"/>
          </a:p>
        </p:txBody>
      </p:sp>
      <p:sp>
        <p:nvSpPr>
          <p:cNvPr id="4" name="Slide Number Placeholder 3"/>
          <p:cNvSpPr>
            <a:spLocks noGrp="1"/>
          </p:cNvSpPr>
          <p:nvPr>
            <p:ph type="sldNum" sz="quarter" idx="5"/>
          </p:nvPr>
        </p:nvSpPr>
        <p:spPr/>
        <p:txBody>
          <a:bodyPr/>
          <a:lstStyle/>
          <a:p>
            <a:fld id="{93225073-765A-2C47-AFAF-70577D11F41E}" type="slidenum">
              <a:rPr lang="en-US" smtClean="0"/>
              <a:t>15</a:t>
            </a:fld>
            <a:endParaRPr lang="en-US"/>
          </a:p>
        </p:txBody>
      </p:sp>
    </p:spTree>
    <p:extLst>
      <p:ext uri="{BB962C8B-B14F-4D97-AF65-F5344CB8AC3E}">
        <p14:creationId xmlns:p14="http://schemas.microsoft.com/office/powerpoint/2010/main" val="2053783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222EA32A-9DCC-483C-AD58-588DB31B25DD}" type="slidenum">
              <a:rPr lang="en-US" altLang="en-US" sz="1300" smtClean="0"/>
              <a:pPr eaLnBrk="1" hangingPunct="1"/>
              <a:t>17</a:t>
            </a:fld>
            <a:endParaRPr lang="en-US" altLang="en-US" sz="1300"/>
          </a:p>
        </p:txBody>
      </p:sp>
    </p:spTree>
    <p:extLst>
      <p:ext uri="{BB962C8B-B14F-4D97-AF65-F5344CB8AC3E}">
        <p14:creationId xmlns:p14="http://schemas.microsoft.com/office/powerpoint/2010/main" val="127440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CA7AC775-3A15-432C-ACF4-CB36841C4683}" type="slidenum">
              <a:rPr lang="en-US" altLang="en-US" sz="1300" smtClean="0"/>
              <a:pPr eaLnBrk="1" hangingPunct="1"/>
              <a:t>18</a:t>
            </a:fld>
            <a:endParaRPr lang="en-US" altLang="en-US" sz="13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itchFamily="34" charset="-128"/>
            </a:endParaRPr>
          </a:p>
        </p:txBody>
      </p:sp>
    </p:spTree>
    <p:extLst>
      <p:ext uri="{BB962C8B-B14F-4D97-AF65-F5344CB8AC3E}">
        <p14:creationId xmlns:p14="http://schemas.microsoft.com/office/powerpoint/2010/main" val="332665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E95CA60F-EF99-4603-B75E-04388215B7CD}" type="slidenum">
              <a:rPr lang="en-US" altLang="en-US" sz="1300" smtClean="0"/>
              <a:pPr eaLnBrk="1" hangingPunct="1"/>
              <a:t>19</a:t>
            </a:fld>
            <a:endParaRPr lang="en-US" altLang="en-US" sz="1300"/>
          </a:p>
        </p:txBody>
      </p:sp>
    </p:spTree>
    <p:extLst>
      <p:ext uri="{BB962C8B-B14F-4D97-AF65-F5344CB8AC3E}">
        <p14:creationId xmlns:p14="http://schemas.microsoft.com/office/powerpoint/2010/main" val="274704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694F1A4F-9B13-4AD7-BCA2-8D45D8C83E97}" type="slidenum">
              <a:rPr lang="en-US" altLang="en-US" sz="1300" smtClean="0"/>
              <a:pPr eaLnBrk="1" hangingPunct="1"/>
              <a:t>21</a:t>
            </a:fld>
            <a:endParaRPr lang="en-US" altLang="en-US" sz="1300"/>
          </a:p>
        </p:txBody>
      </p:sp>
    </p:spTree>
    <p:extLst>
      <p:ext uri="{BB962C8B-B14F-4D97-AF65-F5344CB8AC3E}">
        <p14:creationId xmlns:p14="http://schemas.microsoft.com/office/powerpoint/2010/main" val="1015933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itchFamily="34" charset="-128"/>
            </a:endParaRP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1900">
                <a:solidFill>
                  <a:schemeClr val="tx1"/>
                </a:solidFill>
                <a:latin typeface="Arial" charset="0"/>
                <a:ea typeface="ＭＳ Ｐゴシック" pitchFamily="34" charset="-128"/>
              </a:defRPr>
            </a:lvl1pPr>
            <a:lvl2pPr marL="742950" indent="-285750" defTabSz="965200" eaLnBrk="0" hangingPunct="0">
              <a:defRPr sz="1900">
                <a:solidFill>
                  <a:schemeClr val="tx1"/>
                </a:solidFill>
                <a:latin typeface="Arial" charset="0"/>
                <a:ea typeface="ＭＳ Ｐゴシック" pitchFamily="34" charset="-128"/>
              </a:defRPr>
            </a:lvl2pPr>
            <a:lvl3pPr marL="1143000" indent="-228600" defTabSz="965200" eaLnBrk="0" hangingPunct="0">
              <a:defRPr sz="1900">
                <a:solidFill>
                  <a:schemeClr val="tx1"/>
                </a:solidFill>
                <a:latin typeface="Arial" charset="0"/>
                <a:ea typeface="ＭＳ Ｐゴシック" pitchFamily="34" charset="-128"/>
              </a:defRPr>
            </a:lvl3pPr>
            <a:lvl4pPr marL="1600200" indent="-228600" defTabSz="965200" eaLnBrk="0" hangingPunct="0">
              <a:defRPr sz="1900">
                <a:solidFill>
                  <a:schemeClr val="tx1"/>
                </a:solidFill>
                <a:latin typeface="Arial" charset="0"/>
                <a:ea typeface="ＭＳ Ｐゴシック" pitchFamily="34" charset="-128"/>
              </a:defRPr>
            </a:lvl4pPr>
            <a:lvl5pPr marL="2057400" indent="-228600" defTabSz="965200" eaLnBrk="0" hangingPunct="0">
              <a:defRPr sz="1900">
                <a:solidFill>
                  <a:schemeClr val="tx1"/>
                </a:solidFill>
                <a:latin typeface="Arial" charset="0"/>
                <a:ea typeface="ＭＳ Ｐゴシック" pitchFamily="34" charset="-128"/>
              </a:defRPr>
            </a:lvl5pPr>
            <a:lvl6pPr marL="25146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52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fld id="{986A8B56-8DAC-4B63-9D77-08BE0C54C06F}" type="slidenum">
              <a:rPr lang="en-US" altLang="en-US" sz="1300" smtClean="0"/>
              <a:pPr eaLnBrk="1" hangingPunct="1"/>
              <a:t>22</a:t>
            </a:fld>
            <a:endParaRPr lang="en-US" altLang="en-US" sz="1300"/>
          </a:p>
        </p:txBody>
      </p:sp>
    </p:spTree>
    <p:extLst>
      <p:ext uri="{BB962C8B-B14F-4D97-AF65-F5344CB8AC3E}">
        <p14:creationId xmlns:p14="http://schemas.microsoft.com/office/powerpoint/2010/main" val="133999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a:t>10/1/19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20" name="Shape 20"/>
          <p:cNvSpPr>
            <a:spLocks noGrp="1"/>
          </p:cNvSpPr>
          <p:nvPr>
            <p:ph type="title"/>
          </p:nvPr>
        </p:nvSpPr>
        <p:spPr>
          <a:xfrm>
            <a:off x="476250" y="2580680"/>
            <a:ext cx="11239500" cy="1696641"/>
          </a:xfrm>
          <a:prstGeom prst="rect">
            <a:avLst/>
          </a:prstGeom>
        </p:spPr>
        <p:txBody>
          <a:bodyPr/>
          <a:lstStyle/>
          <a:p>
            <a:pPr lvl="0">
              <a:defRPr sz="1800">
                <a:solidFill>
                  <a:srgbClr val="000000"/>
                </a:solidFill>
              </a:defRPr>
            </a:pPr>
            <a:r>
              <a:rPr sz="4922">
                <a:solidFill>
                  <a:srgbClr val="D93E2B"/>
                </a:solidFill>
              </a:rPr>
              <a:t>Title Text</a:t>
            </a:r>
          </a:p>
        </p:txBody>
      </p:sp>
    </p:spTree>
    <p:extLst>
      <p:ext uri="{BB962C8B-B14F-4D97-AF65-F5344CB8AC3E}">
        <p14:creationId xmlns:p14="http://schemas.microsoft.com/office/powerpoint/2010/main" val="240680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a:t>10/1/19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a:t>10/1/19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a:t>10/1/19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a:t>10/1/19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5" r:id="rId12"/>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www.schwab.com/public/file/P-778947/InvestorProfileQuestionnaire.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wmf"/><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6.e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7.wmf"/><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8.wmf"/><Relationship Id="rId5" Type="http://schemas.openxmlformats.org/officeDocument/2006/relationships/oleObject" Target="../embeddings/oleObject6.bin"/><Relationship Id="rId4" Type="http://schemas.openxmlformats.org/officeDocument/2006/relationships/chart" Target="../charts/chart1.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8.wmf"/><Relationship Id="rId4" Type="http://schemas.openxmlformats.org/officeDocument/2006/relationships/oleObject" Target="../embeddings/oleObject7.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png"/><Relationship Id="rId5" Type="http://schemas.openxmlformats.org/officeDocument/2006/relationships/image" Target="../media/image17.w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image" Target="../media/image22.wmf"/><Relationship Id="rId4" Type="http://schemas.openxmlformats.org/officeDocument/2006/relationships/oleObject" Target="../embeddings/oleObject8.bin"/></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31.xml"/><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1.bin"/><Relationship Id="rId11" Type="http://schemas.openxmlformats.org/officeDocument/2006/relationships/image" Target="../media/image30.wmf"/><Relationship Id="rId5" Type="http://schemas.openxmlformats.org/officeDocument/2006/relationships/image" Target="../media/image27.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9.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5.bin"/><Relationship Id="rId5" Type="http://schemas.openxmlformats.org/officeDocument/2006/relationships/image" Target="../media/image34.wmf"/><Relationship Id="rId4" Type="http://schemas.openxmlformats.org/officeDocument/2006/relationships/oleObject" Target="../embeddings/oleObject14.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7.wmf"/><Relationship Id="rId5" Type="http://schemas.openxmlformats.org/officeDocument/2006/relationships/oleObject" Target="../embeddings/oleObject17.bin"/><Relationship Id="rId4" Type="http://schemas.openxmlformats.org/officeDocument/2006/relationships/image" Target="../media/image36.wmf"/></Relationships>
</file>

<file path=ppt/slides/_rels/slide68.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9.wmf"/><Relationship Id="rId5" Type="http://schemas.openxmlformats.org/officeDocument/2006/relationships/oleObject" Target="../embeddings/oleObject19.bin"/><Relationship Id="rId4" Type="http://schemas.openxmlformats.org/officeDocument/2006/relationships/image" Target="../media/image38.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Grades</a:t>
            </a:r>
          </a:p>
        </p:txBody>
      </p:sp>
      <p:sp>
        <p:nvSpPr>
          <p:cNvPr id="3" name="Content Placeholder 2"/>
          <p:cNvSpPr>
            <a:spLocks noGrp="1"/>
          </p:cNvSpPr>
          <p:nvPr>
            <p:ph idx="1"/>
          </p:nvPr>
        </p:nvSpPr>
        <p:spPr/>
        <p:txBody>
          <a:bodyPr>
            <a:normAutofit/>
          </a:bodyPr>
          <a:lstStyle/>
          <a:p>
            <a:r>
              <a:rPr lang="en-US" dirty="0"/>
              <a:t>High score:  	100 (x5)	[2018: 99, 2017: 100]</a:t>
            </a:r>
          </a:p>
          <a:p>
            <a:r>
              <a:rPr lang="en-US" dirty="0"/>
              <a:t>Mean: 	 86.5	[2018: 82.5, 2017: 83.4]</a:t>
            </a:r>
          </a:p>
          <a:p>
            <a:r>
              <a:rPr lang="en-US" dirty="0"/>
              <a:t>Median: 	 90	[2018: 86 , 2017: 88]</a:t>
            </a:r>
          </a:p>
          <a:p>
            <a:r>
              <a:rPr lang="en-US" dirty="0"/>
              <a:t>Std. Dev. : 	 11	[2018: 12 , 2017: 15]</a:t>
            </a:r>
          </a:p>
          <a:p>
            <a:r>
              <a:rPr lang="en-US" dirty="0"/>
              <a:t>Scores</a:t>
            </a:r>
          </a:p>
          <a:p>
            <a:pPr lvl="1"/>
            <a:r>
              <a:rPr lang="en-US" dirty="0"/>
              <a:t>90-100: 27	 [2018: 27, 2017: 28] </a:t>
            </a:r>
          </a:p>
          <a:p>
            <a:pPr lvl="1"/>
            <a:r>
              <a:rPr lang="en-US" dirty="0"/>
              <a:t>80-89:  19	 [2018: 21 , 2017: 12]</a:t>
            </a:r>
          </a:p>
          <a:p>
            <a:pPr lvl="1"/>
            <a:r>
              <a:rPr lang="en-US" dirty="0"/>
              <a:t>70-79:  8	 [2018: 14 , 2017: 13]</a:t>
            </a:r>
          </a:p>
          <a:p>
            <a:pPr lvl="1"/>
            <a:r>
              <a:rPr lang="en-US" dirty="0"/>
              <a:t>&lt; 70:</a:t>
            </a:r>
            <a:r>
              <a:rPr lang="en-US" dirty="0">
                <a:sym typeface="Wingdings" pitchFamily="2" charset="2"/>
              </a:rPr>
              <a:t>    7	</a:t>
            </a:r>
            <a:r>
              <a:rPr lang="en-US" dirty="0"/>
              <a:t> [2018: </a:t>
            </a:r>
            <a:r>
              <a:rPr lang="en-US" dirty="0">
                <a:sym typeface="Wingdings" pitchFamily="2" charset="2"/>
              </a:rPr>
              <a:t>10</a:t>
            </a:r>
            <a:r>
              <a:rPr lang="en-US" dirty="0"/>
              <a:t> , 2017:</a:t>
            </a:r>
            <a:r>
              <a:rPr lang="en-US" dirty="0">
                <a:sym typeface="Wingdings" pitchFamily="2" charset="2"/>
              </a:rPr>
              <a:t> </a:t>
            </a:r>
            <a:r>
              <a:rPr lang="en-US" dirty="0"/>
              <a:t>10]</a:t>
            </a:r>
          </a:p>
          <a:p>
            <a:r>
              <a:rPr lang="en-US" dirty="0"/>
              <a:t>Great job!</a:t>
            </a:r>
          </a:p>
          <a:p>
            <a:r>
              <a:rPr lang="en-US" dirty="0"/>
              <a:t>Good/bad news: only 20% of your course grade</a:t>
            </a:r>
          </a:p>
        </p:txBody>
      </p:sp>
    </p:spTree>
    <p:extLst>
      <p:ext uri="{BB962C8B-B14F-4D97-AF65-F5344CB8AC3E}">
        <p14:creationId xmlns:p14="http://schemas.microsoft.com/office/powerpoint/2010/main" val="2623189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926327"/>
          </a:xfrm>
        </p:spPr>
        <p:txBody>
          <a:bodyPr/>
          <a:lstStyle/>
          <a:p>
            <a:r>
              <a:rPr lang="en-US" dirty="0"/>
              <a:t>Distributions</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10</a:t>
            </a:fld>
            <a:endParaRPr lang="en-US"/>
          </a:p>
        </p:txBody>
      </p:sp>
      <p:pic>
        <p:nvPicPr>
          <p:cNvPr id="5" name="Picture 4"/>
          <p:cNvPicPr/>
          <p:nvPr/>
        </p:nvPicPr>
        <p:blipFill>
          <a:blip r:embed="rId2" cstate="print"/>
          <a:srcRect/>
          <a:stretch>
            <a:fillRect/>
          </a:stretch>
        </p:blipFill>
        <p:spPr bwMode="auto">
          <a:xfrm>
            <a:off x="259396" y="1440965"/>
            <a:ext cx="5911746" cy="5051275"/>
          </a:xfrm>
          <a:prstGeom prst="rect">
            <a:avLst/>
          </a:prstGeom>
          <a:noFill/>
          <a:ln w="9525">
            <a:noFill/>
            <a:miter lim="800000"/>
            <a:headEnd/>
            <a:tailEnd/>
          </a:ln>
        </p:spPr>
      </p:pic>
      <p:pic>
        <p:nvPicPr>
          <p:cNvPr id="6" name="Picture 5">
            <a:extLst>
              <a:ext uri="{FF2B5EF4-FFF2-40B4-BE49-F238E27FC236}">
                <a16:creationId xmlns:a16="http://schemas.microsoft.com/office/drawing/2014/main" id="{80857ED2-7E20-E440-BD61-34CBE5C9D11D}"/>
              </a:ext>
            </a:extLst>
          </p:cNvPr>
          <p:cNvPicPr/>
          <p:nvPr/>
        </p:nvPicPr>
        <p:blipFill>
          <a:blip r:embed="rId3" cstate="print"/>
          <a:srcRect/>
          <a:stretch>
            <a:fillRect/>
          </a:stretch>
        </p:blipFill>
        <p:spPr bwMode="auto">
          <a:xfrm>
            <a:off x="5122509" y="1440965"/>
            <a:ext cx="6444969" cy="5051275"/>
          </a:xfrm>
          <a:prstGeom prst="rect">
            <a:avLst/>
          </a:prstGeom>
          <a:noFill/>
          <a:ln w="9525">
            <a:noFill/>
            <a:miter lim="800000"/>
            <a:headEnd/>
            <a:tailEnd/>
          </a:ln>
        </p:spPr>
      </p:pic>
    </p:spTree>
    <p:extLst>
      <p:ext uri="{BB962C8B-B14F-4D97-AF65-F5344CB8AC3E}">
        <p14:creationId xmlns:p14="http://schemas.microsoft.com/office/powerpoint/2010/main" val="1543503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Volatility Strategy vs S&amp;P 500</a:t>
            </a:r>
          </a:p>
        </p:txBody>
      </p:sp>
      <p:sp>
        <p:nvSpPr>
          <p:cNvPr id="3" name="Content Placeholder 2"/>
          <p:cNvSpPr>
            <a:spLocks noGrp="1"/>
          </p:cNvSpPr>
          <p:nvPr>
            <p:ph idx="1"/>
          </p:nvPr>
        </p:nvSpPr>
        <p:spPr>
          <a:xfrm>
            <a:off x="1261872" y="1862253"/>
            <a:ext cx="8595360" cy="4351337"/>
          </a:xfrm>
        </p:spPr>
        <p:txBody>
          <a:bodyPr/>
          <a:lstStyle/>
          <a:p>
            <a:r>
              <a:rPr lang="en-US" dirty="0"/>
              <a:t>Average return is approximately the same, at around 10%</a:t>
            </a:r>
          </a:p>
          <a:p>
            <a:r>
              <a:rPr lang="en-US" dirty="0"/>
              <a:t>Dispersion, as measured by standard deviation = 15%, is also approximately the same</a:t>
            </a:r>
          </a:p>
          <a:p>
            <a:r>
              <a:rPr lang="en-US" dirty="0"/>
              <a:t>But the volatility strategy exhibits large </a:t>
            </a:r>
            <a:r>
              <a:rPr lang="en-US" i="1" dirty="0">
                <a:solidFill>
                  <a:srgbClr val="0066FF"/>
                </a:solidFill>
              </a:rPr>
              <a:t>negative skewness</a:t>
            </a:r>
            <a:r>
              <a:rPr lang="en-US" dirty="0"/>
              <a:t>, that is prone to occasional frightful losses </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11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55867217"/>
              </p:ext>
            </p:extLst>
          </p:nvPr>
        </p:nvGraphicFramePr>
        <p:xfrm>
          <a:off x="1842429" y="4037921"/>
          <a:ext cx="8127999" cy="1854200"/>
        </p:xfrm>
        <a:graphic>
          <a:graphicData uri="http://schemas.openxmlformats.org/drawingml/2006/table">
            <a:tbl>
              <a:tblPr firstRow="1" bandRow="1">
                <a:tableStyleId>{5C22544A-7EE6-4342-B048-85BDC9FD1C3A}</a:tableStyleId>
              </a:tblPr>
              <a:tblGrid>
                <a:gridCol w="2127405">
                  <a:extLst>
                    <a:ext uri="{9D8B030D-6E8A-4147-A177-3AD203B41FA5}">
                      <a16:colId xmlns:a16="http://schemas.microsoft.com/office/drawing/2014/main" val="20000"/>
                    </a:ext>
                  </a:extLst>
                </a:gridCol>
                <a:gridCol w="2709746">
                  <a:extLst>
                    <a:ext uri="{9D8B030D-6E8A-4147-A177-3AD203B41FA5}">
                      <a16:colId xmlns:a16="http://schemas.microsoft.com/office/drawing/2014/main" val="20001"/>
                    </a:ext>
                  </a:extLst>
                </a:gridCol>
                <a:gridCol w="3290848">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dirty="0"/>
                        <a:t>Vol Strategy</a:t>
                      </a:r>
                    </a:p>
                  </a:txBody>
                  <a:tcPr/>
                </a:tc>
                <a:tc>
                  <a:txBody>
                    <a:bodyPr/>
                    <a:lstStyle/>
                    <a:p>
                      <a:pPr algn="ctr"/>
                      <a:r>
                        <a:rPr lang="en-US" dirty="0"/>
                        <a:t>S&amp;P 500</a:t>
                      </a:r>
                    </a:p>
                  </a:txBody>
                  <a:tcPr/>
                </a:tc>
                <a:extLst>
                  <a:ext uri="{0D108BD9-81ED-4DB2-BD59-A6C34878D82A}">
                    <a16:rowId xmlns:a16="http://schemas.microsoft.com/office/drawing/2014/main" val="10000"/>
                  </a:ext>
                </a:extLst>
              </a:tr>
              <a:tr h="370840">
                <a:tc>
                  <a:txBody>
                    <a:bodyPr/>
                    <a:lstStyle/>
                    <a:p>
                      <a:r>
                        <a:rPr lang="en-US" dirty="0"/>
                        <a:t>Mean</a:t>
                      </a:r>
                    </a:p>
                  </a:txBody>
                  <a:tcPr/>
                </a:tc>
                <a:tc>
                  <a:txBody>
                    <a:bodyPr/>
                    <a:lstStyle/>
                    <a:p>
                      <a:pPr algn="ctr"/>
                      <a:r>
                        <a:rPr lang="en-US" dirty="0"/>
                        <a:t>9.9%</a:t>
                      </a:r>
                    </a:p>
                  </a:txBody>
                  <a:tcPr/>
                </a:tc>
                <a:tc>
                  <a:txBody>
                    <a:bodyPr/>
                    <a:lstStyle/>
                    <a:p>
                      <a:pPr algn="ctr"/>
                      <a:r>
                        <a:rPr lang="en-US" dirty="0"/>
                        <a:t>9.7%</a:t>
                      </a:r>
                    </a:p>
                  </a:txBody>
                  <a:tcPr/>
                </a:tc>
                <a:extLst>
                  <a:ext uri="{0D108BD9-81ED-4DB2-BD59-A6C34878D82A}">
                    <a16:rowId xmlns:a16="http://schemas.microsoft.com/office/drawing/2014/main" val="10001"/>
                  </a:ext>
                </a:extLst>
              </a:tr>
              <a:tr h="370840">
                <a:tc>
                  <a:txBody>
                    <a:bodyPr/>
                    <a:lstStyle/>
                    <a:p>
                      <a:r>
                        <a:rPr lang="en-US" dirty="0"/>
                        <a:t>Std. Deviation</a:t>
                      </a:r>
                    </a:p>
                  </a:txBody>
                  <a:tcPr/>
                </a:tc>
                <a:tc>
                  <a:txBody>
                    <a:bodyPr/>
                    <a:lstStyle/>
                    <a:p>
                      <a:pPr algn="ctr"/>
                      <a:r>
                        <a:rPr lang="en-US" dirty="0"/>
                        <a:t>15.2%</a:t>
                      </a:r>
                    </a:p>
                  </a:txBody>
                  <a:tcPr/>
                </a:tc>
                <a:tc>
                  <a:txBody>
                    <a:bodyPr/>
                    <a:lstStyle/>
                    <a:p>
                      <a:pPr algn="ctr"/>
                      <a:r>
                        <a:rPr lang="en-US" dirty="0"/>
                        <a:t>15.1%</a:t>
                      </a:r>
                    </a:p>
                  </a:txBody>
                  <a:tcPr/>
                </a:tc>
                <a:extLst>
                  <a:ext uri="{0D108BD9-81ED-4DB2-BD59-A6C34878D82A}">
                    <a16:rowId xmlns:a16="http://schemas.microsoft.com/office/drawing/2014/main" val="10002"/>
                  </a:ext>
                </a:extLst>
              </a:tr>
              <a:tr h="370840">
                <a:tc>
                  <a:txBody>
                    <a:bodyPr/>
                    <a:lstStyle/>
                    <a:p>
                      <a:r>
                        <a:rPr lang="en-US" dirty="0"/>
                        <a:t>Skewness</a:t>
                      </a:r>
                    </a:p>
                  </a:txBody>
                  <a:tcPr/>
                </a:tc>
                <a:tc>
                  <a:txBody>
                    <a:bodyPr/>
                    <a:lstStyle/>
                    <a:p>
                      <a:pPr algn="ctr"/>
                      <a:r>
                        <a:rPr lang="en-US" dirty="0"/>
                        <a:t>-8.3</a:t>
                      </a:r>
                    </a:p>
                  </a:txBody>
                  <a:tcPr/>
                </a:tc>
                <a:tc>
                  <a:txBody>
                    <a:bodyPr/>
                    <a:lstStyle/>
                    <a:p>
                      <a:pPr algn="ctr"/>
                      <a:r>
                        <a:rPr lang="en-US" dirty="0"/>
                        <a:t>-0.6</a:t>
                      </a:r>
                    </a:p>
                  </a:txBody>
                  <a:tcPr/>
                </a:tc>
                <a:extLst>
                  <a:ext uri="{0D108BD9-81ED-4DB2-BD59-A6C34878D82A}">
                    <a16:rowId xmlns:a16="http://schemas.microsoft.com/office/drawing/2014/main" val="10003"/>
                  </a:ext>
                </a:extLst>
              </a:tr>
              <a:tr h="370840">
                <a:tc>
                  <a:txBody>
                    <a:bodyPr/>
                    <a:lstStyle/>
                    <a:p>
                      <a:r>
                        <a:rPr lang="en-US" dirty="0"/>
                        <a:t>Kurtosis</a:t>
                      </a:r>
                    </a:p>
                  </a:txBody>
                  <a:tcPr/>
                </a:tc>
                <a:tc>
                  <a:txBody>
                    <a:bodyPr/>
                    <a:lstStyle/>
                    <a:p>
                      <a:pPr algn="ctr"/>
                      <a:r>
                        <a:rPr lang="en-US" dirty="0"/>
                        <a:t>104.4</a:t>
                      </a:r>
                    </a:p>
                  </a:txBody>
                  <a:tcPr/>
                </a:tc>
                <a:tc>
                  <a:txBody>
                    <a:bodyPr/>
                    <a:lstStyle/>
                    <a:p>
                      <a:pPr algn="ctr"/>
                      <a:r>
                        <a:rPr lang="en-US" dirty="0"/>
                        <a:t>4.0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6348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Volatility Strategy vs S&amp;P 500</a:t>
            </a:r>
          </a:p>
        </p:txBody>
      </p:sp>
      <p:sp>
        <p:nvSpPr>
          <p:cNvPr id="3" name="Content Placeholder 2"/>
          <p:cNvSpPr>
            <a:spLocks noGrp="1"/>
          </p:cNvSpPr>
          <p:nvPr>
            <p:ph idx="1"/>
          </p:nvPr>
        </p:nvSpPr>
        <p:spPr/>
        <p:txBody>
          <a:bodyPr/>
          <a:lstStyle/>
          <a:p>
            <a:r>
              <a:rPr lang="en-US" dirty="0"/>
              <a:t>How does an investor judge each investment’s “risk” </a:t>
            </a:r>
          </a:p>
          <a:p>
            <a:r>
              <a:rPr lang="en-US" dirty="0"/>
              <a:t>How much of each, if any, should an investor hold?</a:t>
            </a:r>
          </a:p>
          <a:p>
            <a:r>
              <a:rPr lang="en-US" dirty="0"/>
              <a:t>How do we take into account the asymmetric payoffs? Especially those associated with downside risk? </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12</a:t>
            </a:fld>
            <a:endParaRPr lang="en-US"/>
          </a:p>
        </p:txBody>
      </p:sp>
    </p:spTree>
    <p:extLst>
      <p:ext uri="{BB962C8B-B14F-4D97-AF65-F5344CB8AC3E}">
        <p14:creationId xmlns:p14="http://schemas.microsoft.com/office/powerpoint/2010/main" val="511816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FB4E-CA45-1A42-90E8-F83E56404833}"/>
              </a:ext>
            </a:extLst>
          </p:cNvPr>
          <p:cNvSpPr>
            <a:spLocks noGrp="1"/>
          </p:cNvSpPr>
          <p:nvPr>
            <p:ph type="title"/>
          </p:nvPr>
        </p:nvSpPr>
        <p:spPr/>
        <p:txBody>
          <a:bodyPr/>
          <a:lstStyle/>
          <a:p>
            <a:r>
              <a:rPr lang="en-US" dirty="0"/>
              <a:t>When we get paid matters</a:t>
            </a:r>
          </a:p>
        </p:txBody>
      </p:sp>
      <p:sp>
        <p:nvSpPr>
          <p:cNvPr id="3" name="Content Placeholder 2">
            <a:extLst>
              <a:ext uri="{FF2B5EF4-FFF2-40B4-BE49-F238E27FC236}">
                <a16:creationId xmlns:a16="http://schemas.microsoft.com/office/drawing/2014/main" id="{0E4A147A-BC91-B14D-AD87-BAE15302233C}"/>
              </a:ext>
            </a:extLst>
          </p:cNvPr>
          <p:cNvSpPr>
            <a:spLocks noGrp="1"/>
          </p:cNvSpPr>
          <p:nvPr>
            <p:ph idx="1"/>
          </p:nvPr>
        </p:nvSpPr>
        <p:spPr>
          <a:xfrm>
            <a:off x="1261872" y="1828800"/>
            <a:ext cx="8595360" cy="5208814"/>
          </a:xfrm>
        </p:spPr>
        <p:txBody>
          <a:bodyPr>
            <a:normAutofit/>
          </a:bodyPr>
          <a:lstStyle/>
          <a:p>
            <a:r>
              <a:rPr lang="en-US" dirty="0"/>
              <a:t>Hypothetical lottery:</a:t>
            </a:r>
          </a:p>
          <a:p>
            <a:pPr lvl="1"/>
            <a:r>
              <a:rPr lang="en-US" dirty="0"/>
              <a:t>0.0001% chance you win $5M, $0 otherwise</a:t>
            </a:r>
          </a:p>
          <a:p>
            <a:pPr lvl="1"/>
            <a:r>
              <a:rPr lang="en-US" dirty="0"/>
              <a:t>How much would you be willing to pay?</a:t>
            </a:r>
          </a:p>
          <a:p>
            <a:pPr lvl="2"/>
            <a:r>
              <a:rPr lang="en-US" dirty="0"/>
              <a:t>E[payoff] = $5</a:t>
            </a:r>
          </a:p>
          <a:p>
            <a:pPr lvl="1"/>
            <a:endParaRPr lang="en-US" dirty="0"/>
          </a:p>
          <a:p>
            <a:r>
              <a:rPr lang="en-US" dirty="0"/>
              <a:t>Hypothetical disability insurance contract:</a:t>
            </a:r>
          </a:p>
          <a:p>
            <a:pPr lvl="1"/>
            <a:r>
              <a:rPr lang="en-US" dirty="0"/>
              <a:t>0.0001% chance you become disabled and get a payout (PV of payouts = $5M), $0 otherwise</a:t>
            </a:r>
          </a:p>
          <a:p>
            <a:pPr lvl="1"/>
            <a:r>
              <a:rPr lang="en-US" dirty="0"/>
              <a:t>How much would you be willing to pay?</a:t>
            </a:r>
          </a:p>
          <a:p>
            <a:pPr lvl="1"/>
            <a:endParaRPr lang="en-US" dirty="0"/>
          </a:p>
          <a:p>
            <a:r>
              <a:rPr lang="en-US" dirty="0"/>
              <a:t>Most people are willing to pay more for the disability insurance</a:t>
            </a:r>
          </a:p>
          <a:p>
            <a:pPr lvl="1"/>
            <a:r>
              <a:rPr lang="en-US" dirty="0"/>
              <a:t>Pays out when we need money the most</a:t>
            </a:r>
          </a:p>
          <a:p>
            <a:r>
              <a:rPr lang="en-US" dirty="0"/>
              <a:t>In investing, we’ll want to consider how the investment’s payoffs correlate with our good and bad times (i.e., low and high marginal utility)</a:t>
            </a:r>
          </a:p>
          <a:p>
            <a:pPr lvl="1"/>
            <a:r>
              <a:rPr lang="en-US" dirty="0"/>
              <a:t>In bad times, an extra dollar makes us feel a lot better than an extra dollar in good times</a:t>
            </a:r>
          </a:p>
        </p:txBody>
      </p:sp>
    </p:spTree>
    <p:extLst>
      <p:ext uri="{BB962C8B-B14F-4D97-AF65-F5344CB8AC3E}">
        <p14:creationId xmlns:p14="http://schemas.microsoft.com/office/powerpoint/2010/main" val="367649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 calcmode="lin" valueType="num">
                                      <p:cBhvr additive="base">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Functions</a:t>
            </a:r>
          </a:p>
        </p:txBody>
      </p:sp>
    </p:spTree>
    <p:extLst>
      <p:ext uri="{BB962C8B-B14F-4D97-AF65-F5344CB8AC3E}">
        <p14:creationId xmlns:p14="http://schemas.microsoft.com/office/powerpoint/2010/main" val="20006643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Preferences</a:t>
            </a:r>
          </a:p>
        </p:txBody>
      </p:sp>
      <p:sp>
        <p:nvSpPr>
          <p:cNvPr id="3" name="Content Placeholder 2"/>
          <p:cNvSpPr>
            <a:spLocks noGrp="1"/>
          </p:cNvSpPr>
          <p:nvPr>
            <p:ph idx="1"/>
          </p:nvPr>
        </p:nvSpPr>
        <p:spPr>
          <a:xfrm>
            <a:off x="1261872" y="1839951"/>
            <a:ext cx="8595360" cy="4351337"/>
          </a:xfrm>
        </p:spPr>
        <p:txBody>
          <a:bodyPr/>
          <a:lstStyle/>
          <a:p>
            <a:r>
              <a:rPr lang="en-US" dirty="0"/>
              <a:t>Utility is how economists measure investors’ </a:t>
            </a:r>
            <a:r>
              <a:rPr lang="en-US" i="1" dirty="0">
                <a:solidFill>
                  <a:srgbClr val="0066FF"/>
                </a:solidFill>
              </a:rPr>
              <a:t>bad times</a:t>
            </a:r>
            <a:r>
              <a:rPr lang="en-US" dirty="0"/>
              <a:t>. The lower the utility from a specific outcome, the more it hurts. </a:t>
            </a:r>
          </a:p>
          <a:p>
            <a:r>
              <a:rPr lang="en-US" dirty="0"/>
              <a:t>Utility = How you feel</a:t>
            </a:r>
          </a:p>
          <a:p>
            <a:endParaRPr lang="en-US" dirty="0"/>
          </a:p>
          <a:p>
            <a:r>
              <a:rPr lang="en-US" dirty="0"/>
              <a:t>Utility is an index that measures bad times</a:t>
            </a:r>
          </a:p>
          <a:p>
            <a:pPr lvl="1"/>
            <a:r>
              <a:rPr lang="en-US" dirty="0"/>
              <a:t>High utility: good times. Usually low marginal utility.</a:t>
            </a:r>
          </a:p>
          <a:p>
            <a:pPr lvl="1"/>
            <a:r>
              <a:rPr lang="en-US" dirty="0"/>
              <a:t>Low utility: bad times. Usually high marginal utility.</a:t>
            </a:r>
          </a:p>
          <a:p>
            <a:pPr lvl="1"/>
            <a:r>
              <a:rPr lang="en-US" dirty="0"/>
              <a:t>Marginal utility: change in utility from an increase in an underlying variable like wealth, consumption, etc.</a:t>
            </a:r>
          </a:p>
          <a:p>
            <a:r>
              <a:rPr lang="en-US" altLang="en-US" dirty="0">
                <a:ea typeface="ＭＳ Ｐゴシック" pitchFamily="34" charset="-128"/>
              </a:rPr>
              <a:t>A utility function, U, measures the felicity or satisfaction of an individual.  It assigns a numeric measure to an agent</a:t>
            </a:r>
            <a:r>
              <a:rPr lang="ja-JP" altLang="en-US">
                <a:ea typeface="ＭＳ Ｐゴシック" pitchFamily="34" charset="-128"/>
              </a:rPr>
              <a:t>’</a:t>
            </a:r>
            <a:r>
              <a:rPr lang="en-US" altLang="ja-JP" dirty="0">
                <a:ea typeface="ＭＳ Ｐゴシック" pitchFamily="34" charset="-128"/>
              </a:rPr>
              <a:t>s desire.</a:t>
            </a:r>
          </a:p>
          <a:p>
            <a:endParaRPr lang="en-US" dirty="0"/>
          </a:p>
          <a:p>
            <a:pPr marL="285750" lvl="1" indent="0">
              <a:buNone/>
            </a:pPr>
            <a:endParaRPr lang="en-US" dirty="0"/>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15</a:t>
            </a:fld>
            <a:endParaRPr lang="en-US"/>
          </a:p>
        </p:txBody>
      </p:sp>
    </p:spTree>
    <p:extLst>
      <p:ext uri="{BB962C8B-B14F-4D97-AF65-F5344CB8AC3E}">
        <p14:creationId xmlns:p14="http://schemas.microsoft.com/office/powerpoint/2010/main" val="154952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Functions</a:t>
            </a:r>
          </a:p>
        </p:txBody>
      </p:sp>
      <p:sp>
        <p:nvSpPr>
          <p:cNvPr id="3" name="Content Placeholder 2"/>
          <p:cNvSpPr>
            <a:spLocks noGrp="1"/>
          </p:cNvSpPr>
          <p:nvPr>
            <p:ph idx="1"/>
          </p:nvPr>
        </p:nvSpPr>
        <p:spPr/>
        <p:txBody>
          <a:bodyPr/>
          <a:lstStyle/>
          <a:p>
            <a:r>
              <a:rPr lang="en-US" dirty="0"/>
              <a:t>We start with utility as a function of wealth, W, and then move to considering other variables which affect utility</a:t>
            </a:r>
          </a:p>
          <a:p>
            <a:pPr lvl="1"/>
            <a:r>
              <a:rPr lang="en-US" dirty="0"/>
              <a:t>Rich: good time</a:t>
            </a:r>
          </a:p>
          <a:p>
            <a:pPr lvl="1"/>
            <a:r>
              <a:rPr lang="en-US" dirty="0"/>
              <a:t>Poor: bad time</a:t>
            </a:r>
          </a:p>
          <a:p>
            <a:pPr lvl="1"/>
            <a:r>
              <a:rPr lang="en-US" dirty="0"/>
              <a:t>Utility increases with wealth, but the rate of increase is different for different investors</a:t>
            </a:r>
          </a:p>
          <a:p>
            <a:pPr lvl="2"/>
            <a:r>
              <a:rPr lang="en-US" altLang="en-US" dirty="0">
                <a:ea typeface="ＭＳ Ｐゴシック" pitchFamily="34" charset="-128"/>
              </a:rPr>
              <a:t>Utility functions increase with wealth: property of non-satiation</a:t>
            </a:r>
            <a:endParaRPr lang="en-US" dirty="0"/>
          </a:p>
          <a:p>
            <a:r>
              <a:rPr lang="en-US" altLang="en-US" dirty="0">
                <a:ea typeface="ＭＳ Ｐゴシック" pitchFamily="34" charset="-128"/>
              </a:rPr>
              <a:t>Utility functions are typically concave: going from $1 to $2 is much more valuable than going from $100,000 to $100,001</a:t>
            </a:r>
          </a:p>
          <a:p>
            <a:pPr lvl="1"/>
            <a:r>
              <a:rPr lang="en-US" altLang="en-US" dirty="0">
                <a:ea typeface="ＭＳ Ｐゴシック" pitchFamily="34" charset="-128"/>
              </a:rPr>
              <a:t>Law of diminishing marginal utility</a:t>
            </a:r>
          </a:p>
          <a:p>
            <a:r>
              <a:rPr lang="en-US" altLang="en-US" dirty="0">
                <a:ea typeface="ＭＳ Ｐゴシック" pitchFamily="34" charset="-128"/>
              </a:rPr>
              <a:t>A utility function provides a systematic way to rank different choices.  </a:t>
            </a:r>
            <a:r>
              <a:rPr lang="en-US" altLang="en-US" b="1" dirty="0">
                <a:solidFill>
                  <a:srgbClr val="0066FF"/>
                </a:solidFill>
                <a:ea typeface="ＭＳ Ｐゴシック" pitchFamily="34" charset="-128"/>
              </a:rPr>
              <a:t>The actual numerical value (</a:t>
            </a:r>
            <a:r>
              <a:rPr lang="ja-JP" altLang="en-US" b="1">
                <a:solidFill>
                  <a:srgbClr val="0066FF"/>
                </a:solidFill>
                <a:ea typeface="ＭＳ Ｐゴシック" pitchFamily="34" charset="-128"/>
              </a:rPr>
              <a:t>“</a:t>
            </a:r>
            <a:r>
              <a:rPr lang="en-US" altLang="ja-JP" b="1" dirty="0">
                <a:solidFill>
                  <a:srgbClr val="0066FF"/>
                </a:solidFill>
                <a:ea typeface="ＭＳ Ｐゴシック" pitchFamily="34" charset="-128"/>
              </a:rPr>
              <a:t>cardinality</a:t>
            </a:r>
            <a:r>
              <a:rPr lang="ja-JP" altLang="en-US" b="1">
                <a:solidFill>
                  <a:srgbClr val="0066FF"/>
                </a:solidFill>
                <a:ea typeface="ＭＳ Ｐゴシック" pitchFamily="34" charset="-128"/>
              </a:rPr>
              <a:t>”</a:t>
            </a:r>
            <a:r>
              <a:rPr lang="en-US" altLang="ja-JP" b="1" dirty="0">
                <a:solidFill>
                  <a:srgbClr val="0066FF"/>
                </a:solidFill>
                <a:ea typeface="ＭＳ Ｐゴシック" pitchFamily="34" charset="-128"/>
              </a:rPr>
              <a:t>) has no meaning</a:t>
            </a:r>
            <a:r>
              <a:rPr lang="en-US" altLang="ja-JP" dirty="0">
                <a:ea typeface="ＭＳ Ｐゴシック" pitchFamily="34" charset="-128"/>
              </a:rPr>
              <a:t>; for wealth W, U(W) and a U(W) + b have exactly the same rankings.   (See Appendix.)</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16</a:t>
            </a:fld>
            <a:endParaRPr lang="en-US"/>
          </a:p>
        </p:txBody>
      </p:sp>
    </p:spTree>
    <p:extLst>
      <p:ext uri="{BB962C8B-B14F-4D97-AF65-F5344CB8AC3E}">
        <p14:creationId xmlns:p14="http://schemas.microsoft.com/office/powerpoint/2010/main" val="75617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1261872" y="365760"/>
            <a:ext cx="9692640" cy="767301"/>
          </a:xfrm>
        </p:spPr>
        <p:txBody>
          <a:bodyPr/>
          <a:lstStyle/>
          <a:p>
            <a:pPr eaLnBrk="1" hangingPunct="1"/>
            <a:r>
              <a:rPr lang="en-US" altLang="en-US" dirty="0">
                <a:ea typeface="ＭＳ Ｐゴシック" pitchFamily="34" charset="-128"/>
              </a:rPr>
              <a:t>Utility Functions</a:t>
            </a:r>
          </a:p>
        </p:txBody>
      </p:sp>
      <p:sp>
        <p:nvSpPr>
          <p:cNvPr id="1028" name="Content Placeholder 2"/>
          <p:cNvSpPr>
            <a:spLocks noGrp="1"/>
          </p:cNvSpPr>
          <p:nvPr>
            <p:ph idx="1"/>
          </p:nvPr>
        </p:nvSpPr>
        <p:spPr>
          <a:xfrm>
            <a:off x="1261872" y="1351722"/>
            <a:ext cx="8595360" cy="4828415"/>
          </a:xfrm>
        </p:spPr>
        <p:txBody>
          <a:bodyPr/>
          <a:lstStyle/>
          <a:p>
            <a:pPr eaLnBrk="1" hangingPunct="1"/>
            <a:r>
              <a:rPr lang="en-US" altLang="en-US" dirty="0">
                <a:ea typeface="ＭＳ Ｐゴシック" pitchFamily="34" charset="-128"/>
              </a:rPr>
              <a:t>Popular utility functions:</a:t>
            </a:r>
          </a:p>
          <a:p>
            <a:pPr eaLnBrk="1" hangingPunct="1"/>
            <a:endParaRPr lang="en-US" altLang="en-US" dirty="0">
              <a:ea typeface="ＭＳ Ｐゴシック" pitchFamily="34" charset="-128"/>
            </a:endParaRPr>
          </a:p>
        </p:txBody>
      </p:sp>
      <p:sp>
        <p:nvSpPr>
          <p:cNvPr id="102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E40012DC-75BF-45E9-A607-4C50D87CC7EC}" type="slidenum">
              <a:rPr lang="en-US" altLang="en-US" sz="1219"/>
              <a:pPr eaLnBrk="1" hangingPunct="1"/>
              <a:t>17</a:t>
            </a:fld>
            <a:endParaRPr lang="en-US" altLang="en-US" sz="1219"/>
          </a:p>
        </p:txBody>
      </p:sp>
      <p:graphicFrame>
        <p:nvGraphicFramePr>
          <p:cNvPr id="1026" name="Object 5"/>
          <p:cNvGraphicFramePr>
            <a:graphicFrameLocks noChangeAspect="1"/>
          </p:cNvGraphicFramePr>
          <p:nvPr>
            <p:extLst>
              <p:ext uri="{D42A27DB-BD31-4B8C-83A1-F6EECF244321}">
                <p14:modId xmlns:p14="http://schemas.microsoft.com/office/powerpoint/2010/main" val="84033403"/>
              </p:ext>
            </p:extLst>
          </p:nvPr>
        </p:nvGraphicFramePr>
        <p:xfrm>
          <a:off x="1869627" y="2093949"/>
          <a:ext cx="7987605" cy="1885653"/>
        </p:xfrm>
        <a:graphic>
          <a:graphicData uri="http://schemas.openxmlformats.org/presentationml/2006/ole">
            <mc:AlternateContent xmlns:mc="http://schemas.openxmlformats.org/markup-compatibility/2006">
              <mc:Choice xmlns:v="urn:schemas-microsoft-com:vml" Requires="v">
                <p:oleObj spid="_x0000_s2170" name="Equation" r:id="rId4" imgW="4132440" imgH="969120" progId="Equation.3">
                  <p:embed/>
                </p:oleObj>
              </mc:Choice>
              <mc:Fallback>
                <p:oleObj name="Equation" r:id="rId4" imgW="4132440" imgH="9691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9627" y="2093949"/>
                        <a:ext cx="7987605" cy="1885653"/>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Rectangle 1"/>
          <p:cNvSpPr/>
          <p:nvPr/>
        </p:nvSpPr>
        <p:spPr>
          <a:xfrm>
            <a:off x="7738281" y="4940490"/>
            <a:ext cx="2432633" cy="477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8940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8355212" y="6474023"/>
            <a:ext cx="209996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20" tIns="45310" rIns="90620" bIns="45310"/>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algn="r" eaLnBrk="1" hangingPunct="1"/>
            <a:fld id="{E1608910-9A03-489D-BE30-CB7CD4ABA388}" type="slidenum">
              <a:rPr lang="en-US" altLang="en-US" sz="1219"/>
              <a:pPr algn="r" eaLnBrk="1" hangingPunct="1"/>
              <a:t>18</a:t>
            </a:fld>
            <a:endParaRPr lang="en-US" altLang="en-US" sz="1219"/>
          </a:p>
        </p:txBody>
      </p:sp>
      <p:sp>
        <p:nvSpPr>
          <p:cNvPr id="34819" name="Line 5"/>
          <p:cNvSpPr>
            <a:spLocks noChangeShapeType="1"/>
          </p:cNvSpPr>
          <p:nvPr/>
        </p:nvSpPr>
        <p:spPr bwMode="auto">
          <a:xfrm>
            <a:off x="1595438" y="123528"/>
            <a:ext cx="9001125"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88"/>
          </a:p>
        </p:txBody>
      </p:sp>
      <p:sp>
        <p:nvSpPr>
          <p:cNvPr id="34820" name="Rectangle 9"/>
          <p:cNvSpPr>
            <a:spLocks noChangeArrowheads="1"/>
          </p:cNvSpPr>
          <p:nvPr/>
        </p:nvSpPr>
        <p:spPr bwMode="auto">
          <a:xfrm>
            <a:off x="8355212" y="6474023"/>
            <a:ext cx="209996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20" tIns="45310" rIns="90620" bIns="45310"/>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algn="r" eaLnBrk="1" hangingPunct="1"/>
            <a:fld id="{6F1A11C6-3C54-44B6-B65F-FE66D2010914}" type="slidenum">
              <a:rPr lang="en-US" altLang="en-US" sz="1219"/>
              <a:pPr algn="r" eaLnBrk="1" hangingPunct="1"/>
              <a:t>18</a:t>
            </a:fld>
            <a:endParaRPr lang="en-US" altLang="en-US" sz="1219"/>
          </a:p>
        </p:txBody>
      </p:sp>
      <p:sp>
        <p:nvSpPr>
          <p:cNvPr id="34821" name="Line 10"/>
          <p:cNvSpPr>
            <a:spLocks noChangeShapeType="1"/>
          </p:cNvSpPr>
          <p:nvPr/>
        </p:nvSpPr>
        <p:spPr bwMode="auto">
          <a:xfrm>
            <a:off x="1604367" y="6371333"/>
            <a:ext cx="9001125" cy="0"/>
          </a:xfrm>
          <a:prstGeom prst="line">
            <a:avLst/>
          </a:prstGeom>
          <a:noFill/>
          <a:ln w="25400">
            <a:solidFill>
              <a:srgbClr val="0081CC"/>
            </a:solidFill>
            <a:round/>
            <a:headEnd/>
            <a:tailEnd/>
          </a:ln>
          <a:extLst>
            <a:ext uri="{909E8E84-426E-40DD-AFC4-6F175D3DCCD1}">
              <a14:hiddenFill xmlns:a14="http://schemas.microsoft.com/office/drawing/2010/main">
                <a:noFill/>
              </a14:hiddenFill>
            </a:ext>
          </a:extLst>
        </p:spPr>
        <p:txBody>
          <a:bodyPr/>
          <a:lstStyle/>
          <a:p>
            <a:endParaRPr lang="en-US" sz="1688"/>
          </a:p>
        </p:txBody>
      </p:sp>
      <p:sp>
        <p:nvSpPr>
          <p:cNvPr id="34822" name="Line 11"/>
          <p:cNvSpPr>
            <a:spLocks noChangeShapeType="1"/>
          </p:cNvSpPr>
          <p:nvPr/>
        </p:nvSpPr>
        <p:spPr bwMode="auto">
          <a:xfrm>
            <a:off x="9996786" y="6372821"/>
            <a:ext cx="0" cy="485180"/>
          </a:xfrm>
          <a:prstGeom prst="line">
            <a:avLst/>
          </a:prstGeom>
          <a:noFill/>
          <a:ln w="12700">
            <a:solidFill>
              <a:srgbClr val="0081CC"/>
            </a:solidFill>
            <a:round/>
            <a:headEnd/>
            <a:tailEnd/>
          </a:ln>
          <a:extLst>
            <a:ext uri="{909E8E84-426E-40DD-AFC4-6F175D3DCCD1}">
              <a14:hiddenFill xmlns:a14="http://schemas.microsoft.com/office/drawing/2010/main">
                <a:noFill/>
              </a14:hiddenFill>
            </a:ext>
          </a:extLst>
        </p:spPr>
        <p:txBody>
          <a:bodyPr/>
          <a:lstStyle/>
          <a:p>
            <a:endParaRPr lang="en-US" sz="1688"/>
          </a:p>
        </p:txBody>
      </p:sp>
      <p:pic>
        <p:nvPicPr>
          <p:cNvPr id="3482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969" y="220266"/>
            <a:ext cx="8036719" cy="602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8741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en-US">
                <a:ea typeface="ＭＳ Ｐゴシック" pitchFamily="34" charset="-128"/>
              </a:rPr>
              <a:t>Utility Functions</a:t>
            </a:r>
          </a:p>
        </p:txBody>
      </p:sp>
      <p:sp>
        <p:nvSpPr>
          <p:cNvPr id="35843" name="Content Placeholder 2"/>
          <p:cNvSpPr>
            <a:spLocks noGrp="1"/>
          </p:cNvSpPr>
          <p:nvPr>
            <p:ph idx="1"/>
          </p:nvPr>
        </p:nvSpPr>
        <p:spPr/>
        <p:txBody>
          <a:bodyPr/>
          <a:lstStyle/>
          <a:p>
            <a:pPr eaLnBrk="1" hangingPunct="1"/>
            <a:r>
              <a:rPr lang="en-US" altLang="en-US" dirty="0">
                <a:ea typeface="ＭＳ Ｐゴシック" pitchFamily="34" charset="-128"/>
              </a:rPr>
              <a:t>A sure value of (</a:t>
            </a:r>
            <a:r>
              <a:rPr lang="en-US" altLang="en-US" dirty="0" err="1">
                <a:ea typeface="ＭＳ Ｐゴシック" pitchFamily="34" charset="-128"/>
              </a:rPr>
              <a:t>x+y</a:t>
            </a:r>
            <a:r>
              <a:rPr lang="en-US" altLang="en-US" dirty="0">
                <a:ea typeface="ＭＳ Ｐゴシック" pitchFamily="34" charset="-128"/>
              </a:rPr>
              <a:t>)/2 is preferred to a 50-50 chance of x or y. The shape of </a:t>
            </a:r>
            <a:r>
              <a:rPr lang="en-US" altLang="en-US" i="1" dirty="0">
                <a:solidFill>
                  <a:srgbClr val="0066FF"/>
                </a:solidFill>
                <a:ea typeface="ＭＳ Ｐゴシック" pitchFamily="34" charset="-128"/>
              </a:rPr>
              <a:t>concavity</a:t>
            </a:r>
            <a:r>
              <a:rPr lang="en-US" altLang="en-US" dirty="0">
                <a:solidFill>
                  <a:srgbClr val="0066FF"/>
                </a:solidFill>
                <a:ea typeface="ＭＳ Ｐゴシック" pitchFamily="34" charset="-128"/>
              </a:rPr>
              <a:t> </a:t>
            </a:r>
            <a:r>
              <a:rPr lang="en-US" altLang="en-US" dirty="0">
                <a:ea typeface="ＭＳ Ｐゴシック" pitchFamily="34" charset="-128"/>
              </a:rPr>
              <a:t>is a measure of </a:t>
            </a:r>
            <a:r>
              <a:rPr lang="en-US" altLang="en-US" i="1" dirty="0">
                <a:solidFill>
                  <a:srgbClr val="0066FF"/>
                </a:solidFill>
                <a:ea typeface="ＭＳ Ｐゴシック" pitchFamily="34" charset="-128"/>
              </a:rPr>
              <a:t>risk aversion</a:t>
            </a:r>
            <a:r>
              <a:rPr lang="en-US" altLang="en-US" dirty="0">
                <a:ea typeface="ＭＳ Ｐゴシック" pitchFamily="34" charset="-128"/>
              </a:rPr>
              <a:t>, which trades off risk and return.  </a:t>
            </a:r>
          </a:p>
        </p:txBody>
      </p:sp>
      <p:sp>
        <p:nvSpPr>
          <p:cNvPr id="3584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9C32C370-DE77-4C97-8885-39ABDD637E67}" type="slidenum">
              <a:rPr lang="en-US" altLang="en-US" sz="1219"/>
              <a:pPr eaLnBrk="1" hangingPunct="1"/>
              <a:t>19</a:t>
            </a:fld>
            <a:endParaRPr lang="en-US" altLang="en-US" sz="1219"/>
          </a:p>
        </p:txBody>
      </p:sp>
      <p:pic>
        <p:nvPicPr>
          <p:cNvPr id="3584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1880" y="2864605"/>
            <a:ext cx="4655344" cy="370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511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our investments doing?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59973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Aversion</a:t>
            </a:r>
          </a:p>
        </p:txBody>
      </p:sp>
      <p:sp>
        <p:nvSpPr>
          <p:cNvPr id="3" name="Content Placeholder 2"/>
          <p:cNvSpPr>
            <a:spLocks noGrp="1"/>
          </p:cNvSpPr>
          <p:nvPr>
            <p:ph idx="1"/>
          </p:nvPr>
        </p:nvSpPr>
        <p:spPr/>
        <p:txBody>
          <a:bodyPr/>
          <a:lstStyle/>
          <a:p>
            <a:r>
              <a:rPr lang="en-US" i="1" dirty="0">
                <a:solidFill>
                  <a:srgbClr val="0066FF"/>
                </a:solidFill>
              </a:rPr>
              <a:t>Risk aversion </a:t>
            </a:r>
            <a:r>
              <a:rPr lang="en-US" dirty="0"/>
              <a:t>is a key concept in utility functions. The opposite of risk aversion is </a:t>
            </a:r>
            <a:r>
              <a:rPr lang="en-US" i="1" dirty="0">
                <a:solidFill>
                  <a:srgbClr val="0066FF"/>
                </a:solidFill>
              </a:rPr>
              <a:t>risk tolerance</a:t>
            </a:r>
            <a:endParaRPr lang="en-US" dirty="0"/>
          </a:p>
          <a:p>
            <a:r>
              <a:rPr lang="en-US" dirty="0"/>
              <a:t>The more risk averse the investor, the flatter the utility function</a:t>
            </a:r>
          </a:p>
          <a:p>
            <a:r>
              <a:rPr lang="en-US" dirty="0"/>
              <a:t>A very </a:t>
            </a:r>
            <a:r>
              <a:rPr lang="en-US" i="1" dirty="0">
                <a:solidFill>
                  <a:srgbClr val="0066FF"/>
                </a:solidFill>
              </a:rPr>
              <a:t>risk-averse investor </a:t>
            </a:r>
            <a:r>
              <a:rPr lang="en-US" dirty="0"/>
              <a:t>has a steep utility function, or </a:t>
            </a:r>
            <a:r>
              <a:rPr lang="en-US" i="1" dirty="0">
                <a:solidFill>
                  <a:srgbClr val="0066FF"/>
                </a:solidFill>
              </a:rPr>
              <a:t>high marginal utility</a:t>
            </a:r>
          </a:p>
          <a:p>
            <a:pPr lvl="1"/>
            <a:r>
              <a:rPr lang="en-US" dirty="0"/>
              <a:t>Moving from right to left (rich to poor), your utility changes a lot. You feel the pain of bad times horribly.</a:t>
            </a:r>
            <a:endParaRPr lang="en-US" i="1" dirty="0">
              <a:solidFill>
                <a:srgbClr val="0066FF"/>
              </a:solidFill>
            </a:endParaRPr>
          </a:p>
          <a:p>
            <a:r>
              <a:rPr lang="en-US" dirty="0"/>
              <a:t>A very </a:t>
            </a:r>
            <a:r>
              <a:rPr lang="en-US" i="1" dirty="0">
                <a:solidFill>
                  <a:srgbClr val="0066FF"/>
                </a:solidFill>
              </a:rPr>
              <a:t>risk-tolerant investor </a:t>
            </a:r>
            <a:r>
              <a:rPr lang="en-US" dirty="0"/>
              <a:t>has a flat utility function, or </a:t>
            </a:r>
            <a:r>
              <a:rPr lang="en-US" i="1" dirty="0">
                <a:solidFill>
                  <a:srgbClr val="0066FF"/>
                </a:solidFill>
              </a:rPr>
              <a:t>low marginal utility</a:t>
            </a:r>
          </a:p>
          <a:p>
            <a:pPr lvl="1"/>
            <a:r>
              <a:rPr lang="en-US" dirty="0"/>
              <a:t>Moving from right to left (rich to poor), your utility doesn’t change very much. Your bad times don’t feel that bad.</a:t>
            </a:r>
            <a:endParaRPr lang="en-US" i="1" dirty="0">
              <a:solidFill>
                <a:srgbClr val="0066FF"/>
              </a:solidFill>
            </a:endParaRP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20</a:t>
            </a:fld>
            <a:endParaRPr lang="en-US"/>
          </a:p>
        </p:txBody>
      </p:sp>
    </p:spTree>
    <p:extLst>
      <p:ext uri="{BB962C8B-B14F-4D97-AF65-F5344CB8AC3E}">
        <p14:creationId xmlns:p14="http://schemas.microsoft.com/office/powerpoint/2010/main" val="2015400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en-US">
                <a:ea typeface="ＭＳ Ｐゴシック" pitchFamily="34" charset="-128"/>
              </a:rPr>
              <a:t>Risk Aversion</a:t>
            </a:r>
          </a:p>
        </p:txBody>
      </p:sp>
      <p:sp>
        <p:nvSpPr>
          <p:cNvPr id="38915" name="Content Placeholder 2"/>
          <p:cNvSpPr>
            <a:spLocks noGrp="1"/>
          </p:cNvSpPr>
          <p:nvPr>
            <p:ph idx="1"/>
          </p:nvPr>
        </p:nvSpPr>
        <p:spPr/>
        <p:txBody>
          <a:bodyPr/>
          <a:lstStyle/>
          <a:p>
            <a:pPr eaLnBrk="1" hangingPunct="1"/>
            <a:r>
              <a:rPr lang="en-US" altLang="en-US" dirty="0">
                <a:ea typeface="ＭＳ Ｐゴシック" pitchFamily="34" charset="-128"/>
              </a:rPr>
              <a:t>Risk aversion is a crucial parameter for utility functions.  For mean-variance utility (and CRRA utility), it is the only parameter.</a:t>
            </a:r>
          </a:p>
          <a:p>
            <a:pPr eaLnBrk="1" hangingPunct="1"/>
            <a:r>
              <a:rPr lang="en-US" altLang="en-US" dirty="0">
                <a:ea typeface="ＭＳ Ｐゴシック" pitchFamily="34" charset="-128"/>
              </a:rPr>
              <a:t>Typically, most individuals would have risk aversions between 1 to 10 with it being very rare to have risk aversions greater than 10.  This comes from a large body of experimental and survey evidence.  </a:t>
            </a:r>
          </a:p>
          <a:p>
            <a:pPr lvl="1"/>
            <a:r>
              <a:rPr lang="en-US" altLang="en-US" dirty="0" err="1">
                <a:ea typeface="ＭＳ Ｐゴシック" pitchFamily="34" charset="-128"/>
              </a:rPr>
              <a:t>Metrick</a:t>
            </a:r>
            <a:r>
              <a:rPr lang="en-US" altLang="en-US" dirty="0">
                <a:ea typeface="ＭＳ Ｐゴシック" pitchFamily="34" charset="-128"/>
              </a:rPr>
              <a:t> (1995), studies the game show Jeopardy, and finds low risk aversion levels</a:t>
            </a:r>
          </a:p>
          <a:p>
            <a:r>
              <a:rPr lang="en-US" altLang="en-US" dirty="0">
                <a:ea typeface="ＭＳ Ｐゴシック" pitchFamily="34" charset="-128"/>
              </a:rPr>
              <a:t>There are a variety of ways to measure risk aversion</a:t>
            </a:r>
          </a:p>
          <a:p>
            <a:pPr lvl="1" eaLnBrk="1" hangingPunct="1"/>
            <a:r>
              <a:rPr lang="en-US" altLang="en-US" dirty="0"/>
              <a:t>Questionnaires, especially those employed by financial planners</a:t>
            </a:r>
          </a:p>
          <a:p>
            <a:pPr lvl="1" eaLnBrk="1" hangingPunct="1"/>
            <a:r>
              <a:rPr lang="en-US" altLang="en-US" dirty="0"/>
              <a:t>Certainty equivalent comparisons</a:t>
            </a:r>
          </a:p>
          <a:p>
            <a:pPr lvl="1" eaLnBrk="1" hangingPunct="1"/>
            <a:r>
              <a:rPr lang="en-US" altLang="en-US" dirty="0"/>
              <a:t>Revealed preference: portfolio holdings or bets made</a:t>
            </a:r>
          </a:p>
          <a:p>
            <a:pPr eaLnBrk="1" hangingPunct="1"/>
            <a:endParaRPr lang="en-US" altLang="en-US" dirty="0">
              <a:ea typeface="ＭＳ Ｐゴシック" pitchFamily="34" charset="-128"/>
            </a:endParaRPr>
          </a:p>
        </p:txBody>
      </p:sp>
      <p:sp>
        <p:nvSpPr>
          <p:cNvPr id="3891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8B374F37-830E-42FA-AF22-88BA027D55D4}" type="slidenum">
              <a:rPr lang="en-US" altLang="en-US" sz="1219"/>
              <a:pPr eaLnBrk="1" hangingPunct="1"/>
              <a:t>21</a:t>
            </a:fld>
            <a:endParaRPr lang="en-US" altLang="en-US" sz="1219"/>
          </a:p>
        </p:txBody>
      </p:sp>
    </p:spTree>
    <p:extLst>
      <p:ext uri="{BB962C8B-B14F-4D97-AF65-F5344CB8AC3E}">
        <p14:creationId xmlns:p14="http://schemas.microsoft.com/office/powerpoint/2010/main" val="584622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en-US">
                <a:ea typeface="ＭＳ Ｐゴシック" pitchFamily="34" charset="-128"/>
              </a:rPr>
              <a:t>Risk Aversion</a:t>
            </a:r>
          </a:p>
        </p:txBody>
      </p:sp>
      <p:sp>
        <p:nvSpPr>
          <p:cNvPr id="39939" name="Content Placeholder 2"/>
          <p:cNvSpPr>
            <a:spLocks noGrp="1"/>
          </p:cNvSpPr>
          <p:nvPr>
            <p:ph idx="1"/>
          </p:nvPr>
        </p:nvSpPr>
        <p:spPr/>
        <p:txBody>
          <a:bodyPr/>
          <a:lstStyle/>
          <a:p>
            <a:pPr eaLnBrk="1" hangingPunct="1"/>
            <a:r>
              <a:rPr lang="en-US" altLang="en-US" dirty="0">
                <a:ea typeface="ＭＳ Ｐゴシック" pitchFamily="34" charset="-128"/>
              </a:rPr>
              <a:t>What’s your risk aversion? </a:t>
            </a:r>
          </a:p>
          <a:p>
            <a:pPr eaLnBrk="1" hangingPunct="1"/>
            <a:r>
              <a:rPr lang="en-US" altLang="en-US" dirty="0">
                <a:ea typeface="ＭＳ Ｐゴシック" pitchFamily="34" charset="-128"/>
              </a:rPr>
              <a:t>How much would you pay for the following bet? [Calibrated with CRRA utility] </a:t>
            </a:r>
          </a:p>
        </p:txBody>
      </p:sp>
      <p:sp>
        <p:nvSpPr>
          <p:cNvPr id="3994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580E0C89-91EE-4B59-B12A-822628FFA339}" type="slidenum">
              <a:rPr lang="en-US" altLang="en-US" sz="1219"/>
              <a:pPr eaLnBrk="1" hangingPunct="1"/>
              <a:t>22</a:t>
            </a:fld>
            <a:endParaRPr lang="en-US" altLang="en-US" sz="1219"/>
          </a:p>
        </p:txBody>
      </p:sp>
      <p:sp>
        <p:nvSpPr>
          <p:cNvPr id="39941" name="Line 1029"/>
          <p:cNvSpPr>
            <a:spLocks noChangeShapeType="1"/>
          </p:cNvSpPr>
          <p:nvPr/>
        </p:nvSpPr>
        <p:spPr bwMode="auto">
          <a:xfrm flipV="1">
            <a:off x="2495848" y="3126879"/>
            <a:ext cx="1125141"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620" tIns="45310" rIns="90620" bIns="45310"/>
          <a:lstStyle/>
          <a:p>
            <a:endParaRPr lang="en-US" sz="1688"/>
          </a:p>
        </p:txBody>
      </p:sp>
      <p:sp>
        <p:nvSpPr>
          <p:cNvPr id="39942" name="Line 1030"/>
          <p:cNvSpPr>
            <a:spLocks noChangeShapeType="1"/>
          </p:cNvSpPr>
          <p:nvPr/>
        </p:nvSpPr>
        <p:spPr bwMode="auto">
          <a:xfrm>
            <a:off x="2495848" y="3888879"/>
            <a:ext cx="1125141" cy="8393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0620" tIns="45310" rIns="90620" bIns="45310"/>
          <a:lstStyle/>
          <a:p>
            <a:endParaRPr lang="en-US" sz="1688"/>
          </a:p>
        </p:txBody>
      </p:sp>
      <p:sp>
        <p:nvSpPr>
          <p:cNvPr id="39943" name="Text Box 1031"/>
          <p:cNvSpPr txBox="1">
            <a:spLocks noChangeArrowheads="1"/>
          </p:cNvSpPr>
          <p:nvPr/>
        </p:nvSpPr>
        <p:spPr bwMode="auto">
          <a:xfrm>
            <a:off x="3695403" y="2823270"/>
            <a:ext cx="816197" cy="36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620" tIns="45310" rIns="90620" bIns="45310">
            <a:spAutoFit/>
          </a:bodyPr>
          <a:lstStyle>
            <a:lvl1pPr eaLnBrk="0" hangingPunct="0">
              <a:defRPr sz="1900">
                <a:solidFill>
                  <a:schemeClr val="tx1"/>
                </a:solidFill>
                <a:latin typeface="Arial" charset="0"/>
                <a:ea typeface="ＭＳ Ｐゴシック" pitchFamily="34" charset="-128"/>
              </a:defRPr>
            </a:lvl1pPr>
            <a:lvl2pPr marL="742950" indent="-285750" eaLnBrk="0" hangingPunct="0">
              <a:defRPr sz="1900">
                <a:solidFill>
                  <a:schemeClr val="tx1"/>
                </a:solidFill>
                <a:latin typeface="Arial" charset="0"/>
                <a:ea typeface="ＭＳ Ｐゴシック" pitchFamily="34" charset="-128"/>
              </a:defRPr>
            </a:lvl2pPr>
            <a:lvl3pPr marL="1143000" indent="-228600" eaLnBrk="0" hangingPunct="0">
              <a:defRPr sz="1900">
                <a:solidFill>
                  <a:schemeClr val="tx1"/>
                </a:solidFill>
                <a:latin typeface="Arial" charset="0"/>
                <a:ea typeface="ＭＳ Ｐゴシック" pitchFamily="34" charset="-128"/>
              </a:defRPr>
            </a:lvl3pPr>
            <a:lvl4pPr marL="1600200" indent="-228600" eaLnBrk="0" hangingPunct="0">
              <a:defRPr sz="1900">
                <a:solidFill>
                  <a:schemeClr val="tx1"/>
                </a:solidFill>
                <a:latin typeface="Arial" charset="0"/>
                <a:ea typeface="ＭＳ Ｐゴシック" pitchFamily="34" charset="-128"/>
              </a:defRPr>
            </a:lvl4pPr>
            <a:lvl5pPr marL="2057400" indent="-228600" eaLnBrk="0" hangingPunct="0">
              <a:defRPr sz="19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r>
              <a:rPr lang="en-US" altLang="en-US" sz="1781"/>
              <a:t>$1000</a:t>
            </a:r>
          </a:p>
        </p:txBody>
      </p:sp>
      <p:sp>
        <p:nvSpPr>
          <p:cNvPr id="39944" name="Text Box 1032"/>
          <p:cNvSpPr txBox="1">
            <a:spLocks noChangeArrowheads="1"/>
          </p:cNvSpPr>
          <p:nvPr/>
        </p:nvSpPr>
        <p:spPr bwMode="auto">
          <a:xfrm>
            <a:off x="3695403" y="4499075"/>
            <a:ext cx="689559" cy="36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620" tIns="45310" rIns="90620" bIns="45310">
            <a:spAutoFit/>
          </a:bodyPr>
          <a:lstStyle>
            <a:lvl1pPr eaLnBrk="0" hangingPunct="0">
              <a:defRPr sz="1900">
                <a:solidFill>
                  <a:schemeClr val="tx1"/>
                </a:solidFill>
                <a:latin typeface="Arial" charset="0"/>
                <a:ea typeface="ＭＳ Ｐゴシック" pitchFamily="34" charset="-128"/>
              </a:defRPr>
            </a:lvl1pPr>
            <a:lvl2pPr marL="742950" indent="-285750" eaLnBrk="0" hangingPunct="0">
              <a:defRPr sz="1900">
                <a:solidFill>
                  <a:schemeClr val="tx1"/>
                </a:solidFill>
                <a:latin typeface="Arial" charset="0"/>
                <a:ea typeface="ＭＳ Ｐゴシック" pitchFamily="34" charset="-128"/>
              </a:defRPr>
            </a:lvl2pPr>
            <a:lvl3pPr marL="1143000" indent="-228600" eaLnBrk="0" hangingPunct="0">
              <a:defRPr sz="1900">
                <a:solidFill>
                  <a:schemeClr val="tx1"/>
                </a:solidFill>
                <a:latin typeface="Arial" charset="0"/>
                <a:ea typeface="ＭＳ Ｐゴシック" pitchFamily="34" charset="-128"/>
              </a:defRPr>
            </a:lvl3pPr>
            <a:lvl4pPr marL="1600200" indent="-228600" eaLnBrk="0" hangingPunct="0">
              <a:defRPr sz="1900">
                <a:solidFill>
                  <a:schemeClr val="tx1"/>
                </a:solidFill>
                <a:latin typeface="Arial" charset="0"/>
                <a:ea typeface="ＭＳ Ｐゴシック" pitchFamily="34" charset="-128"/>
              </a:defRPr>
            </a:lvl4pPr>
            <a:lvl5pPr marL="2057400" indent="-228600" eaLnBrk="0" hangingPunct="0">
              <a:defRPr sz="19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r>
              <a:rPr lang="en-US" altLang="en-US" sz="1781"/>
              <a:t>$500</a:t>
            </a:r>
          </a:p>
        </p:txBody>
      </p:sp>
      <p:sp>
        <p:nvSpPr>
          <p:cNvPr id="39945" name="Text Box 1033"/>
          <p:cNvSpPr txBox="1">
            <a:spLocks noChangeArrowheads="1"/>
          </p:cNvSpPr>
          <p:nvPr/>
        </p:nvSpPr>
        <p:spPr bwMode="auto">
          <a:xfrm>
            <a:off x="2419945" y="3126880"/>
            <a:ext cx="633454" cy="36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620" tIns="45310" rIns="90620" bIns="45310">
            <a:spAutoFit/>
          </a:bodyPr>
          <a:lstStyle>
            <a:lvl1pPr eaLnBrk="0" hangingPunct="0">
              <a:defRPr sz="1900">
                <a:solidFill>
                  <a:schemeClr val="tx1"/>
                </a:solidFill>
                <a:latin typeface="Arial" charset="0"/>
                <a:ea typeface="ＭＳ Ｐゴシック" pitchFamily="34" charset="-128"/>
              </a:defRPr>
            </a:lvl1pPr>
            <a:lvl2pPr marL="742950" indent="-285750" eaLnBrk="0" hangingPunct="0">
              <a:defRPr sz="1900">
                <a:solidFill>
                  <a:schemeClr val="tx1"/>
                </a:solidFill>
                <a:latin typeface="Arial" charset="0"/>
                <a:ea typeface="ＭＳ Ｐゴシック" pitchFamily="34" charset="-128"/>
              </a:defRPr>
            </a:lvl2pPr>
            <a:lvl3pPr marL="1143000" indent="-228600" eaLnBrk="0" hangingPunct="0">
              <a:defRPr sz="1900">
                <a:solidFill>
                  <a:schemeClr val="tx1"/>
                </a:solidFill>
                <a:latin typeface="Arial" charset="0"/>
                <a:ea typeface="ＭＳ Ｐゴシック" pitchFamily="34" charset="-128"/>
              </a:defRPr>
            </a:lvl3pPr>
            <a:lvl4pPr marL="1600200" indent="-228600" eaLnBrk="0" hangingPunct="0">
              <a:defRPr sz="1900">
                <a:solidFill>
                  <a:schemeClr val="tx1"/>
                </a:solidFill>
                <a:latin typeface="Arial" charset="0"/>
                <a:ea typeface="ＭＳ Ｐゴシック" pitchFamily="34" charset="-128"/>
              </a:defRPr>
            </a:lvl4pPr>
            <a:lvl5pPr marL="2057400" indent="-228600" eaLnBrk="0" hangingPunct="0">
              <a:defRPr sz="19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r>
              <a:rPr lang="en-US" altLang="en-US" sz="1781"/>
              <a:t>p=.5</a:t>
            </a:r>
          </a:p>
        </p:txBody>
      </p:sp>
      <p:graphicFrame>
        <p:nvGraphicFramePr>
          <p:cNvPr id="2" name="Table 1"/>
          <p:cNvGraphicFramePr>
            <a:graphicFrameLocks noGrp="1"/>
          </p:cNvGraphicFramePr>
          <p:nvPr>
            <p:extLst>
              <p:ext uri="{D42A27DB-BD31-4B8C-83A1-F6EECF244321}">
                <p14:modId xmlns:p14="http://schemas.microsoft.com/office/powerpoint/2010/main" val="1444705143"/>
              </p:ext>
            </p:extLst>
          </p:nvPr>
        </p:nvGraphicFramePr>
        <p:xfrm>
          <a:off x="6247653" y="3006047"/>
          <a:ext cx="2917031" cy="3108960"/>
        </p:xfrm>
        <a:graphic>
          <a:graphicData uri="http://schemas.openxmlformats.org/drawingml/2006/table">
            <a:tbl>
              <a:tblPr/>
              <a:tblGrid>
                <a:gridCol w="474761">
                  <a:extLst>
                    <a:ext uri="{9D8B030D-6E8A-4147-A177-3AD203B41FA5}">
                      <a16:colId xmlns:a16="http://schemas.microsoft.com/office/drawing/2014/main" val="20000"/>
                    </a:ext>
                  </a:extLst>
                </a:gridCol>
                <a:gridCol w="2442270">
                  <a:extLst>
                    <a:ext uri="{9D8B030D-6E8A-4147-A177-3AD203B41FA5}">
                      <a16:colId xmlns:a16="http://schemas.microsoft.com/office/drawing/2014/main" val="20001"/>
                    </a:ext>
                  </a:extLst>
                </a:gridCol>
              </a:tblGrid>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γ</a:t>
                      </a:r>
                    </a:p>
                  </a:txBody>
                  <a:tcPr marL="0" marR="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82600" marR="0" lvl="0" indent="-48260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chemeClr val="tx1"/>
                          </a:solidFill>
                          <a:effectLst/>
                          <a:latin typeface="Arial" pitchFamily="34" charset="0"/>
                          <a:ea typeface="ＭＳ Ｐゴシック" pitchFamily="34" charset="-128"/>
                          <a:cs typeface="Arial" pitchFamily="34" charset="0"/>
                        </a:rPr>
                        <a:t>Amount you would pay</a:t>
                      </a:r>
                    </a:p>
                  </a:txBody>
                  <a:tcPr marL="0" marR="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0</a:t>
                      </a:r>
                    </a:p>
                  </a:txBody>
                  <a:tcPr marL="0" marR="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750</a:t>
                      </a:r>
                    </a:p>
                  </a:txBody>
                  <a:tcPr marL="0" marR="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0.5</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729</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1</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707</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2</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667</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3</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632</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4</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a:ln>
                            <a:noFill/>
                          </a:ln>
                          <a:solidFill>
                            <a:srgbClr val="000000"/>
                          </a:solidFill>
                          <a:effectLst/>
                          <a:latin typeface="Arial" pitchFamily="34" charset="0"/>
                          <a:ea typeface="ＭＳ Ｐゴシック" pitchFamily="34" charset="-128"/>
                          <a:cs typeface="Arial" pitchFamily="34" charset="0"/>
                        </a:rPr>
                        <a:t>606</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5</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586</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10</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540</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15</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525</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20</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519</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25747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a:ln>
                            <a:noFill/>
                          </a:ln>
                          <a:solidFill>
                            <a:srgbClr val="000000"/>
                          </a:solidFill>
                          <a:effectLst/>
                          <a:latin typeface="Arial" pitchFamily="34" charset="0"/>
                          <a:ea typeface="ＭＳ Ｐゴシック" pitchFamily="34" charset="-128"/>
                          <a:cs typeface="Arial" pitchFamily="34" charset="0"/>
                        </a:rPr>
                        <a:t>50</a:t>
                      </a:r>
                    </a:p>
                  </a:txBody>
                  <a:tcPr marL="0" marR="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700" b="0" i="0" u="none" strike="noStrike" cap="none" normalizeH="0" baseline="0" dirty="0">
                          <a:ln>
                            <a:noFill/>
                          </a:ln>
                          <a:solidFill>
                            <a:srgbClr val="000000"/>
                          </a:solidFill>
                          <a:effectLst/>
                          <a:latin typeface="Arial" pitchFamily="34" charset="0"/>
                          <a:ea typeface="ＭＳ Ｐゴシック" pitchFamily="34" charset="-128"/>
                          <a:cs typeface="Arial" pitchFamily="34" charset="0"/>
                        </a:rPr>
                        <a:t>507</a:t>
                      </a:r>
                    </a:p>
                  </a:txBody>
                  <a:tcPr marL="0" marR="0" marT="0"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3" name="TextBox 2"/>
          <p:cNvSpPr txBox="1"/>
          <p:nvPr/>
        </p:nvSpPr>
        <p:spPr>
          <a:xfrm>
            <a:off x="573206" y="6005015"/>
            <a:ext cx="5046574" cy="369332"/>
          </a:xfrm>
          <a:prstGeom prst="rect">
            <a:avLst/>
          </a:prstGeom>
          <a:noFill/>
        </p:spPr>
        <p:txBody>
          <a:bodyPr wrap="none" rtlCol="0">
            <a:spAutoFit/>
          </a:bodyPr>
          <a:lstStyle/>
          <a:p>
            <a:r>
              <a:rPr lang="en-US" dirty="0"/>
              <a:t>Example of certainty equivalent comparison</a:t>
            </a:r>
          </a:p>
        </p:txBody>
      </p:sp>
    </p:spTree>
    <p:extLst>
      <p:ext uri="{BB962C8B-B14F-4D97-AF65-F5344CB8AC3E}">
        <p14:creationId xmlns:p14="http://schemas.microsoft.com/office/powerpoint/2010/main" val="144008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pPr eaLnBrk="1" hangingPunct="1"/>
            <a:r>
              <a:rPr lang="en-US" altLang="en-US">
                <a:ea typeface="ＭＳ Ｐゴシック" pitchFamily="34" charset="-128"/>
              </a:rPr>
              <a:t>Certainty Equivalent</a:t>
            </a:r>
          </a:p>
        </p:txBody>
      </p:sp>
      <p:sp>
        <p:nvSpPr>
          <p:cNvPr id="6148" name="Content Placeholder 2"/>
          <p:cNvSpPr>
            <a:spLocks noGrp="1"/>
          </p:cNvSpPr>
          <p:nvPr>
            <p:ph idx="1"/>
          </p:nvPr>
        </p:nvSpPr>
        <p:spPr/>
        <p:txBody>
          <a:bodyPr/>
          <a:lstStyle/>
          <a:p>
            <a:pPr eaLnBrk="1" hangingPunct="1"/>
            <a:r>
              <a:rPr lang="en-US" altLang="en-US" dirty="0">
                <a:ea typeface="ＭＳ Ｐゴシック" pitchFamily="34" charset="-128"/>
              </a:rPr>
              <a:t>The utility certainty equivalent is the sure amount of wealth that is equivalent, in utility terms, to a risky position.  It is the amount C satisfying</a:t>
            </a:r>
          </a:p>
          <a:p>
            <a:pPr eaLnBrk="1" hangingPunct="1">
              <a:buFont typeface="Arial" charset="0"/>
              <a:buNone/>
            </a:pPr>
            <a:endParaRPr lang="en-US" altLang="en-US" dirty="0">
              <a:ea typeface="ＭＳ Ｐゴシック" pitchFamily="34" charset="-128"/>
            </a:endParaRPr>
          </a:p>
          <a:p>
            <a:pPr eaLnBrk="1" hangingPunct="1"/>
            <a:endParaRPr lang="en-US" altLang="en-US" dirty="0">
              <a:ea typeface="ＭＳ Ｐゴシック" pitchFamily="34" charset="-128"/>
            </a:endParaRPr>
          </a:p>
          <a:p>
            <a:pPr eaLnBrk="1" hangingPunct="1"/>
            <a:endParaRPr lang="en-US" altLang="en-US" dirty="0">
              <a:ea typeface="ＭＳ Ｐゴシック" pitchFamily="34" charset="-128"/>
            </a:endParaRPr>
          </a:p>
        </p:txBody>
      </p:sp>
      <p:sp>
        <p:nvSpPr>
          <p:cNvPr id="614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C3EEE157-588A-4BFC-A6C7-C058633FA902}" type="slidenum">
              <a:rPr lang="en-US" altLang="en-US" sz="1219"/>
              <a:pPr eaLnBrk="1" hangingPunct="1"/>
              <a:t>23</a:t>
            </a:fld>
            <a:endParaRPr lang="en-US" altLang="en-US" sz="1219"/>
          </a:p>
        </p:txBody>
      </p:sp>
      <p:graphicFrame>
        <p:nvGraphicFramePr>
          <p:cNvPr id="6146" name="Object 2"/>
          <p:cNvGraphicFramePr>
            <a:graphicFrameLocks noChangeAspect="1"/>
          </p:cNvGraphicFramePr>
          <p:nvPr/>
        </p:nvGraphicFramePr>
        <p:xfrm>
          <a:off x="4607052" y="2698229"/>
          <a:ext cx="1905000" cy="358675"/>
        </p:xfrm>
        <a:graphic>
          <a:graphicData uri="http://schemas.openxmlformats.org/presentationml/2006/ole">
            <mc:AlternateContent xmlns:mc="http://schemas.openxmlformats.org/markup-compatibility/2006">
              <mc:Choice xmlns:v="urn:schemas-microsoft-com:vml" Requires="v">
                <p:oleObj spid="_x0000_s1096" name="Equation" r:id="rId4" imgW="1079032" imgH="203112" progId="Equation.DSMT4">
                  <p:embed/>
                </p:oleObj>
              </mc:Choice>
              <mc:Fallback>
                <p:oleObj name="Equation" r:id="rId4" imgW="1079032"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7052" y="2698229"/>
                        <a:ext cx="1905000" cy="3586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132982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60E1B5-EE7F-B04A-8A81-C11FF7A484F1}"/>
              </a:ext>
            </a:extLst>
          </p:cNvPr>
          <p:cNvPicPr>
            <a:picLocks noChangeAspect="1"/>
          </p:cNvPicPr>
          <p:nvPr/>
        </p:nvPicPr>
        <p:blipFill>
          <a:blip r:embed="rId2"/>
          <a:stretch>
            <a:fillRect/>
          </a:stretch>
        </p:blipFill>
        <p:spPr>
          <a:xfrm>
            <a:off x="1261872" y="1666727"/>
            <a:ext cx="6997700" cy="2654300"/>
          </a:xfrm>
          <a:prstGeom prst="rect">
            <a:avLst/>
          </a:prstGeom>
        </p:spPr>
      </p:pic>
      <p:sp>
        <p:nvSpPr>
          <p:cNvPr id="2" name="Title 1">
            <a:extLst>
              <a:ext uri="{FF2B5EF4-FFF2-40B4-BE49-F238E27FC236}">
                <a16:creationId xmlns:a16="http://schemas.microsoft.com/office/drawing/2014/main" id="{1A7AA269-2451-6E47-897F-4A70C69438D9}"/>
              </a:ext>
            </a:extLst>
          </p:cNvPr>
          <p:cNvSpPr>
            <a:spLocks noGrp="1"/>
          </p:cNvSpPr>
          <p:nvPr>
            <p:ph type="title"/>
          </p:nvPr>
        </p:nvSpPr>
        <p:spPr>
          <a:xfrm>
            <a:off x="943218" y="110524"/>
            <a:ext cx="9692640" cy="1325562"/>
          </a:xfrm>
        </p:spPr>
        <p:txBody>
          <a:bodyPr/>
          <a:lstStyle/>
          <a:p>
            <a:r>
              <a:rPr lang="en-US" dirty="0"/>
              <a:t>Homework Problem</a:t>
            </a:r>
          </a:p>
        </p:txBody>
      </p:sp>
      <p:pic>
        <p:nvPicPr>
          <p:cNvPr id="6" name="Content Placeholder 5" descr="A screenshot of a cell phone&#10;&#10;Description automatically generated">
            <a:extLst>
              <a:ext uri="{FF2B5EF4-FFF2-40B4-BE49-F238E27FC236}">
                <a16:creationId xmlns:a16="http://schemas.microsoft.com/office/drawing/2014/main" id="{8E5EBBB2-955B-2840-BAF6-93528BCC3681}"/>
              </a:ext>
            </a:extLst>
          </p:cNvPr>
          <p:cNvPicPr>
            <a:picLocks noGrp="1" noChangeAspect="1"/>
          </p:cNvPicPr>
          <p:nvPr>
            <p:ph idx="1"/>
          </p:nvPr>
        </p:nvPicPr>
        <p:blipFill>
          <a:blip r:embed="rId3"/>
          <a:stretch>
            <a:fillRect/>
          </a:stretch>
        </p:blipFill>
        <p:spPr>
          <a:xfrm>
            <a:off x="1136074" y="1512966"/>
            <a:ext cx="7200032" cy="2814098"/>
          </a:xfrm>
        </p:spPr>
      </p:pic>
      <p:pic>
        <p:nvPicPr>
          <p:cNvPr id="4" name="Picture 3">
            <a:extLst>
              <a:ext uri="{FF2B5EF4-FFF2-40B4-BE49-F238E27FC236}">
                <a16:creationId xmlns:a16="http://schemas.microsoft.com/office/drawing/2014/main" id="{0CE27BDD-A498-864E-A67F-E26F5BE06914}"/>
              </a:ext>
            </a:extLst>
          </p:cNvPr>
          <p:cNvPicPr>
            <a:picLocks noChangeAspect="1"/>
          </p:cNvPicPr>
          <p:nvPr/>
        </p:nvPicPr>
        <p:blipFill>
          <a:blip r:embed="rId4"/>
          <a:stretch>
            <a:fillRect/>
          </a:stretch>
        </p:blipFill>
        <p:spPr>
          <a:xfrm>
            <a:off x="1261872" y="4133817"/>
            <a:ext cx="6743700" cy="2451100"/>
          </a:xfrm>
          <a:prstGeom prst="rect">
            <a:avLst/>
          </a:prstGeom>
        </p:spPr>
      </p:pic>
    </p:spTree>
    <p:extLst>
      <p:ext uri="{BB962C8B-B14F-4D97-AF65-F5344CB8AC3E}">
        <p14:creationId xmlns:p14="http://schemas.microsoft.com/office/powerpoint/2010/main" val="225934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57921" y="135097"/>
            <a:ext cx="9958039" cy="6722903"/>
          </a:xfrm>
        </p:spPr>
      </p:pic>
      <p:sp>
        <p:nvSpPr>
          <p:cNvPr id="5" name="TextBox 4"/>
          <p:cNvSpPr txBox="1"/>
          <p:nvPr/>
        </p:nvSpPr>
        <p:spPr>
          <a:xfrm>
            <a:off x="5876693" y="6488668"/>
            <a:ext cx="5450531" cy="369332"/>
          </a:xfrm>
          <a:prstGeom prst="rect">
            <a:avLst/>
          </a:prstGeom>
          <a:noFill/>
        </p:spPr>
        <p:txBody>
          <a:bodyPr wrap="none" rtlCol="0">
            <a:spAutoFit/>
          </a:bodyPr>
          <a:lstStyle/>
          <a:p>
            <a:r>
              <a:rPr lang="en-US" dirty="0" err="1"/>
              <a:t>Barsky</a:t>
            </a:r>
            <a:r>
              <a:rPr lang="en-US" dirty="0"/>
              <a:t>, </a:t>
            </a:r>
            <a:r>
              <a:rPr lang="en-US" dirty="0" err="1"/>
              <a:t>Juster</a:t>
            </a:r>
            <a:r>
              <a:rPr lang="en-US" dirty="0"/>
              <a:t>, Kimball and Shapiro (QJE, 1997)</a:t>
            </a:r>
          </a:p>
        </p:txBody>
      </p:sp>
    </p:spTree>
    <p:extLst>
      <p:ext uri="{BB962C8B-B14F-4D97-AF65-F5344CB8AC3E}">
        <p14:creationId xmlns:p14="http://schemas.microsoft.com/office/powerpoint/2010/main" val="1031778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12192000" cy="5780760"/>
          </a:xfrm>
          <a:prstGeom prst="rect">
            <a:avLst/>
          </a:prstGeom>
        </p:spPr>
      </p:pic>
    </p:spTree>
    <p:extLst>
      <p:ext uri="{BB962C8B-B14F-4D97-AF65-F5344CB8AC3E}">
        <p14:creationId xmlns:p14="http://schemas.microsoft.com/office/powerpoint/2010/main" val="175690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aversion in practice</a:t>
            </a:r>
          </a:p>
        </p:txBody>
      </p:sp>
      <p:sp>
        <p:nvSpPr>
          <p:cNvPr id="3" name="Content Placeholder 2"/>
          <p:cNvSpPr>
            <a:spLocks noGrp="1"/>
          </p:cNvSpPr>
          <p:nvPr>
            <p:ph idx="1"/>
          </p:nvPr>
        </p:nvSpPr>
        <p:spPr/>
        <p:txBody>
          <a:bodyPr/>
          <a:lstStyle/>
          <a:p>
            <a:r>
              <a:rPr lang="en-US" dirty="0"/>
              <a:t>Schwab Risk Tolerance Questionnaire</a:t>
            </a:r>
          </a:p>
          <a:p>
            <a:pPr lvl="1"/>
            <a:r>
              <a:rPr lang="en-US" dirty="0">
                <a:hlinkClick r:id="rId2"/>
              </a:rPr>
              <a:t>https://www.schwab.com/public/file/P-778947/InvestorProfileQuestionnaire.pdf</a:t>
            </a:r>
            <a:endParaRPr lang="en-US" dirty="0"/>
          </a:p>
          <a:p>
            <a:endParaRPr lang="en-US" dirty="0"/>
          </a:p>
          <a:p>
            <a:r>
              <a:rPr lang="en-US" dirty="0"/>
              <a:t>The answers are not mapped to a utility function and a risk aversion coefficient </a:t>
            </a:r>
          </a:p>
          <a:p>
            <a:r>
              <a:rPr lang="en-US" dirty="0"/>
              <a:t>Instead, gives the planner some broad idea of a person’s level of risk aversion</a:t>
            </a:r>
          </a:p>
        </p:txBody>
      </p:sp>
    </p:spTree>
    <p:extLst>
      <p:ext uri="{BB962C8B-B14F-4D97-AF65-F5344CB8AC3E}">
        <p14:creationId xmlns:p14="http://schemas.microsoft.com/office/powerpoint/2010/main" val="1747667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r>
              <a:rPr lang="en-US" altLang="en-US" dirty="0">
                <a:ea typeface="ＭＳ Ｐゴシック" pitchFamily="34" charset="-128"/>
              </a:rPr>
              <a:t>Expected Utility</a:t>
            </a:r>
          </a:p>
        </p:txBody>
      </p:sp>
      <p:sp>
        <p:nvSpPr>
          <p:cNvPr id="2052" name="Content Placeholder 2"/>
          <p:cNvSpPr>
            <a:spLocks noGrp="1"/>
          </p:cNvSpPr>
          <p:nvPr>
            <p:ph idx="1"/>
          </p:nvPr>
        </p:nvSpPr>
        <p:spPr/>
        <p:txBody>
          <a:bodyPr/>
          <a:lstStyle/>
          <a:p>
            <a:r>
              <a:rPr lang="en-US" altLang="en-US" dirty="0">
                <a:ea typeface="ＭＳ Ｐゴシック" pitchFamily="34" charset="-128"/>
              </a:rPr>
              <a:t>Since wealth is random, the utilities over wealth are also random.  We specify that agents care about </a:t>
            </a:r>
            <a:r>
              <a:rPr lang="en-US" altLang="en-US" i="1" dirty="0">
                <a:solidFill>
                  <a:srgbClr val="0066FF"/>
                </a:solidFill>
                <a:ea typeface="ＭＳ Ｐゴシック" pitchFamily="34" charset="-128"/>
              </a:rPr>
              <a:t>expected utility</a:t>
            </a:r>
            <a:r>
              <a:rPr lang="en-US" altLang="en-US" dirty="0">
                <a:ea typeface="ＭＳ Ｐゴシック" pitchFamily="34" charset="-128"/>
              </a:rPr>
              <a:t>.  Expected utility is the main workhorse of modeling individual choices in economics.  </a:t>
            </a:r>
          </a:p>
          <a:p>
            <a:pPr>
              <a:buFont typeface="Arial" charset="0"/>
              <a:buNone/>
            </a:pPr>
            <a:endParaRPr lang="en-US" altLang="en-US" dirty="0">
              <a:ea typeface="ＭＳ Ｐゴシック" pitchFamily="34" charset="-128"/>
            </a:endParaRPr>
          </a:p>
          <a:p>
            <a:r>
              <a:rPr lang="en-US" altLang="en-US" dirty="0">
                <a:ea typeface="ＭＳ Ｐゴシック" pitchFamily="34" charset="-128"/>
              </a:rPr>
              <a:t>The agent maximizes expected utility by choosing different</a:t>
            </a:r>
          </a:p>
          <a:p>
            <a:pPr lvl="1"/>
            <a:r>
              <a:rPr lang="en-US" altLang="en-US" dirty="0"/>
              <a:t>Spending/savings plans =&gt; optimal savings/consumption problem</a:t>
            </a:r>
          </a:p>
          <a:p>
            <a:pPr lvl="1"/>
            <a:r>
              <a:rPr lang="en-US" altLang="en-US" dirty="0"/>
              <a:t>Holding different assets =&gt; optimal asset allocation problem</a:t>
            </a:r>
          </a:p>
          <a:p>
            <a:pPr lvl="1"/>
            <a:r>
              <a:rPr lang="en-US" altLang="en-US" dirty="0"/>
              <a:t>Production plans =&gt; optimal firm investment problem</a:t>
            </a:r>
          </a:p>
          <a:p>
            <a:pPr lvl="1">
              <a:buFontTx/>
              <a:buNone/>
            </a:pPr>
            <a:r>
              <a:rPr lang="en-US" altLang="en-US" dirty="0"/>
              <a:t>	etc.</a:t>
            </a:r>
          </a:p>
          <a:p>
            <a:r>
              <a:rPr lang="en-US" altLang="en-US" dirty="0">
                <a:ea typeface="ＭＳ Ｐゴシック" pitchFamily="34" charset="-128"/>
              </a:rPr>
              <a:t>Agents do not, however, always behave in accordance with expected utility (see later)</a:t>
            </a:r>
          </a:p>
          <a:p>
            <a:pPr lvl="1">
              <a:buFontTx/>
              <a:buNone/>
            </a:pPr>
            <a:endParaRPr lang="en-US" altLang="en-US" dirty="0"/>
          </a:p>
        </p:txBody>
      </p:sp>
      <p:sp>
        <p:nvSpPr>
          <p:cNvPr id="205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81">
                <a:solidFill>
                  <a:schemeClr val="tx1"/>
                </a:solidFill>
                <a:latin typeface="Arial" charset="0"/>
                <a:ea typeface="ＭＳ Ｐゴシック" pitchFamily="34" charset="-128"/>
              </a:defRPr>
            </a:lvl1pPr>
            <a:lvl2pPr marL="696516" indent="-267891" eaLnBrk="0" hangingPunct="0">
              <a:defRPr sz="1781">
                <a:solidFill>
                  <a:schemeClr val="tx1"/>
                </a:solidFill>
                <a:latin typeface="Arial" charset="0"/>
                <a:ea typeface="ＭＳ Ｐゴシック" pitchFamily="34" charset="-128"/>
              </a:defRPr>
            </a:lvl2pPr>
            <a:lvl3pPr marL="1071563" indent="-214313" eaLnBrk="0" hangingPunct="0">
              <a:defRPr sz="1781">
                <a:solidFill>
                  <a:schemeClr val="tx1"/>
                </a:solidFill>
                <a:latin typeface="Arial" charset="0"/>
                <a:ea typeface="ＭＳ Ｐゴシック" pitchFamily="34" charset="-128"/>
              </a:defRPr>
            </a:lvl3pPr>
            <a:lvl4pPr marL="1500188" indent="-214313" eaLnBrk="0" hangingPunct="0">
              <a:defRPr sz="1781">
                <a:solidFill>
                  <a:schemeClr val="tx1"/>
                </a:solidFill>
                <a:latin typeface="Arial" charset="0"/>
                <a:ea typeface="ＭＳ Ｐゴシック" pitchFamily="34" charset="-128"/>
              </a:defRPr>
            </a:lvl4pPr>
            <a:lvl5pPr marL="1928813" indent="-214313" eaLnBrk="0" hangingPunct="0">
              <a:defRPr sz="1781">
                <a:solidFill>
                  <a:schemeClr val="tx1"/>
                </a:solidFill>
                <a:latin typeface="Arial" charset="0"/>
                <a:ea typeface="ＭＳ Ｐゴシック" pitchFamily="34" charset="-128"/>
              </a:defRPr>
            </a:lvl5pPr>
            <a:lvl6pPr marL="2357438" indent="-214313"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40BDCD72-4957-4363-8BEE-DF317EAEFD82}" type="slidenum">
              <a:rPr lang="en-US" altLang="en-US" sz="1219"/>
              <a:pPr eaLnBrk="1" hangingPunct="1"/>
              <a:t>28</a:t>
            </a:fld>
            <a:endParaRPr lang="en-US" altLang="en-US" sz="1219"/>
          </a:p>
        </p:txBody>
      </p:sp>
      <p:graphicFrame>
        <p:nvGraphicFramePr>
          <p:cNvPr id="2050" name="Object 4"/>
          <p:cNvGraphicFramePr>
            <a:graphicFrameLocks noChangeAspect="1"/>
          </p:cNvGraphicFramePr>
          <p:nvPr>
            <p:extLst>
              <p:ext uri="{D42A27DB-BD31-4B8C-83A1-F6EECF244321}">
                <p14:modId xmlns:p14="http://schemas.microsoft.com/office/powerpoint/2010/main" val="1040669999"/>
              </p:ext>
            </p:extLst>
          </p:nvPr>
        </p:nvGraphicFramePr>
        <p:xfrm>
          <a:off x="3700994" y="2745750"/>
          <a:ext cx="2125266" cy="483691"/>
        </p:xfrm>
        <a:graphic>
          <a:graphicData uri="http://schemas.openxmlformats.org/presentationml/2006/ole">
            <mc:AlternateContent xmlns:mc="http://schemas.openxmlformats.org/markup-compatibility/2006">
              <mc:Choice xmlns:v="urn:schemas-microsoft-com:vml" Requires="v">
                <p:oleObj spid="_x0000_s3194" name="Equation" r:id="rId4" imgW="1002865" imgH="228501" progId="Equation.DSMT4">
                  <p:embed/>
                </p:oleObj>
              </mc:Choice>
              <mc:Fallback>
                <p:oleObj name="Equation" r:id="rId4" imgW="1002865"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0994" y="2745750"/>
                        <a:ext cx="2125266" cy="48369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564532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p:txBody>
          <a:bodyPr/>
          <a:lstStyle/>
          <a:p>
            <a:pPr eaLnBrk="1" hangingPunct="1"/>
            <a:r>
              <a:rPr lang="en-US" altLang="en-US">
                <a:ea typeface="ＭＳ Ｐゴシック" pitchFamily="34" charset="-128"/>
              </a:rPr>
              <a:t>Utility Functions</a:t>
            </a:r>
          </a:p>
        </p:txBody>
      </p:sp>
      <p:sp>
        <p:nvSpPr>
          <p:cNvPr id="3076" name="Content Placeholder 2"/>
          <p:cNvSpPr>
            <a:spLocks noGrp="1"/>
          </p:cNvSpPr>
          <p:nvPr>
            <p:ph idx="1"/>
          </p:nvPr>
        </p:nvSpPr>
        <p:spPr>
          <a:xfrm>
            <a:off x="1261872" y="1828800"/>
            <a:ext cx="8595360" cy="4846320"/>
          </a:xfrm>
        </p:spPr>
        <p:txBody>
          <a:bodyPr>
            <a:normAutofit lnSpcReduction="10000"/>
          </a:bodyPr>
          <a:lstStyle/>
          <a:p>
            <a:pPr eaLnBrk="1" hangingPunct="1">
              <a:buFont typeface="Arial" charset="0"/>
              <a:buNone/>
            </a:pPr>
            <a:r>
              <a:rPr lang="en-US" altLang="en-US" u="sng" dirty="0">
                <a:ea typeface="ＭＳ Ｐゴシック" pitchFamily="34" charset="-128"/>
              </a:rPr>
              <a:t>How are Preferences Used?</a:t>
            </a:r>
          </a:p>
          <a:p>
            <a:pPr eaLnBrk="1" hangingPunct="1"/>
            <a:r>
              <a:rPr lang="en-US" altLang="en-US" dirty="0">
                <a:ea typeface="ＭＳ Ｐゴシック" pitchFamily="34" charset="-128"/>
              </a:rPr>
              <a:t>Portfolio Choice Problem:</a:t>
            </a:r>
          </a:p>
          <a:p>
            <a:pPr eaLnBrk="1" hangingPunct="1">
              <a:buFont typeface="Arial" charset="0"/>
              <a:buNone/>
            </a:pPr>
            <a:r>
              <a:rPr lang="en-US" altLang="en-US" dirty="0">
                <a:ea typeface="ＭＳ Ｐゴシック" pitchFamily="34" charset="-128"/>
              </a:rPr>
              <a:t>	Two assets: stocks and bonds with portfolio weights </a:t>
            </a:r>
            <a:r>
              <a:rPr lang="en-US" altLang="en-US" dirty="0" err="1">
                <a:ea typeface="ＭＳ Ｐゴシック" pitchFamily="34" charset="-128"/>
              </a:rPr>
              <a:t>w</a:t>
            </a:r>
            <a:r>
              <a:rPr lang="en-US" altLang="en-US" baseline="-25000" dirty="0" err="1">
                <a:ea typeface="ＭＳ Ｐゴシック" pitchFamily="34" charset="-128"/>
              </a:rPr>
              <a:t>S</a:t>
            </a:r>
            <a:r>
              <a:rPr lang="en-US" altLang="en-US" dirty="0">
                <a:ea typeface="ＭＳ Ｐゴシック" pitchFamily="34" charset="-128"/>
              </a:rPr>
              <a:t> and </a:t>
            </a:r>
            <a:r>
              <a:rPr lang="en-US" altLang="en-US" dirty="0" err="1">
                <a:ea typeface="ＭＳ Ｐゴシック" pitchFamily="34" charset="-128"/>
              </a:rPr>
              <a:t>w</a:t>
            </a:r>
            <a:r>
              <a:rPr lang="en-US" altLang="en-US" baseline="-25000" dirty="0" err="1">
                <a:ea typeface="ＭＳ Ｐゴシック" pitchFamily="34" charset="-128"/>
              </a:rPr>
              <a:t>B</a:t>
            </a:r>
            <a:r>
              <a:rPr lang="en-US" altLang="en-US" baseline="-25000" dirty="0">
                <a:ea typeface="ＭＳ Ｐゴシック" pitchFamily="34" charset="-128"/>
              </a:rPr>
              <a:t> </a:t>
            </a:r>
            <a:r>
              <a:rPr lang="en-US" altLang="en-US" dirty="0">
                <a:ea typeface="ＭＳ Ｐゴシック" pitchFamily="34" charset="-128"/>
              </a:rPr>
              <a:t>(percentages)</a:t>
            </a:r>
            <a:endParaRPr lang="en-US" altLang="en-US" baseline="-25000" dirty="0">
              <a:ea typeface="ＭＳ Ｐゴシック" pitchFamily="34" charset="-128"/>
            </a:endParaRPr>
          </a:p>
          <a:p>
            <a:pPr eaLnBrk="1" hangingPunct="1"/>
            <a:endParaRPr lang="en-US" altLang="en-US" dirty="0">
              <a:ea typeface="ＭＳ Ｐゴシック" pitchFamily="34" charset="-128"/>
            </a:endParaRPr>
          </a:p>
          <a:p>
            <a:pPr eaLnBrk="1" hangingPunct="1"/>
            <a:endParaRPr lang="en-US" altLang="en-US" dirty="0">
              <a:ea typeface="ＭＳ Ｐゴシック" pitchFamily="34" charset="-128"/>
            </a:endParaRPr>
          </a:p>
          <a:p>
            <a:pPr eaLnBrk="1" hangingPunct="1"/>
            <a:endParaRPr lang="en-US" altLang="en-US" dirty="0">
              <a:ea typeface="ＭＳ Ｐゴシック" pitchFamily="34" charset="-128"/>
            </a:endParaRPr>
          </a:p>
          <a:p>
            <a:r>
              <a:rPr lang="en-US" altLang="en-US" dirty="0"/>
              <a:t>This set up allows us to incorporate our preferences into the optimal portfolio problem</a:t>
            </a:r>
          </a:p>
          <a:p>
            <a:pPr eaLnBrk="1" hangingPunct="1"/>
            <a:r>
              <a:rPr lang="en-US" altLang="en-US" dirty="0">
                <a:ea typeface="ＭＳ Ｐゴシック" pitchFamily="34" charset="-128"/>
              </a:rPr>
              <a:t>Answer depends on</a:t>
            </a:r>
          </a:p>
          <a:p>
            <a:pPr lvl="1" eaLnBrk="1" hangingPunct="1"/>
            <a:r>
              <a:rPr lang="en-US" altLang="en-US" dirty="0"/>
              <a:t>Risk aversion (concavity of U) and other properties of U</a:t>
            </a:r>
          </a:p>
          <a:p>
            <a:pPr lvl="1" eaLnBrk="1" hangingPunct="1"/>
            <a:r>
              <a:rPr lang="en-US" altLang="en-US" dirty="0"/>
              <a:t>Properties of the assets (investment universe)</a:t>
            </a:r>
          </a:p>
          <a:p>
            <a:pPr eaLnBrk="1" hangingPunct="1"/>
            <a:r>
              <a:rPr lang="en-US" altLang="en-US" dirty="0">
                <a:ea typeface="ＭＳ Ｐゴシック" pitchFamily="34" charset="-128"/>
              </a:rPr>
              <a:t>Each investor has a different U. They may have access to the same or different assets. </a:t>
            </a:r>
          </a:p>
        </p:txBody>
      </p:sp>
      <p:sp>
        <p:nvSpPr>
          <p:cNvPr id="307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A64FEB16-0A13-4784-A970-D0769A3994C9}" type="slidenum">
              <a:rPr lang="en-US" altLang="en-US" sz="1219"/>
              <a:pPr eaLnBrk="1" hangingPunct="1"/>
              <a:t>29</a:t>
            </a:fld>
            <a:endParaRPr lang="en-US" altLang="en-US" sz="1219"/>
          </a:p>
        </p:txBody>
      </p:sp>
      <p:graphicFrame>
        <p:nvGraphicFramePr>
          <p:cNvPr id="3074" name="Object 4"/>
          <p:cNvGraphicFramePr>
            <a:graphicFrameLocks noChangeAspect="1"/>
          </p:cNvGraphicFramePr>
          <p:nvPr>
            <p:extLst>
              <p:ext uri="{D42A27DB-BD31-4B8C-83A1-F6EECF244321}">
                <p14:modId xmlns:p14="http://schemas.microsoft.com/office/powerpoint/2010/main" val="1627826844"/>
              </p:ext>
            </p:extLst>
          </p:nvPr>
        </p:nvGraphicFramePr>
        <p:xfrm>
          <a:off x="3030218" y="3247195"/>
          <a:ext cx="5058668" cy="1022449"/>
        </p:xfrm>
        <a:graphic>
          <a:graphicData uri="http://schemas.openxmlformats.org/presentationml/2006/ole">
            <mc:AlternateContent xmlns:mc="http://schemas.openxmlformats.org/markup-compatibility/2006">
              <mc:Choice xmlns:v="urn:schemas-microsoft-com:vml" Requires="v">
                <p:oleObj spid="_x0000_s4218" name="Equation" r:id="rId4" imgW="2377080" imgH="466200" progId="Equation.3">
                  <p:embed/>
                </p:oleObj>
              </mc:Choice>
              <mc:Fallback>
                <p:oleObj name="Equation" r:id="rId4" imgW="2377080" imgH="466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218" y="3247195"/>
                        <a:ext cx="5058668" cy="1022449"/>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831454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StockTrak</a:t>
            </a:r>
            <a:endParaRPr lang="en-US"/>
          </a:p>
        </p:txBody>
      </p:sp>
      <p:sp>
        <p:nvSpPr>
          <p:cNvPr id="3" name="Content Placeholder 2"/>
          <p:cNvSpPr>
            <a:spLocks noGrp="1"/>
          </p:cNvSpPr>
          <p:nvPr>
            <p:ph idx="1"/>
          </p:nvPr>
        </p:nvSpPr>
        <p:spPr/>
        <p:txBody>
          <a:bodyPr>
            <a:normAutofit fontScale="92500" lnSpcReduction="20000"/>
          </a:bodyPr>
          <a:lstStyle/>
          <a:p>
            <a:r>
              <a:rPr lang="en-US" sz="2600" b="1" dirty="0"/>
              <a:t>Purpose:</a:t>
            </a:r>
            <a:r>
              <a:rPr lang="en-US" sz="2600" dirty="0"/>
              <a:t> practice creating and implementing an investment strategy</a:t>
            </a:r>
            <a:endParaRPr lang="en-US" sz="2600" b="1" dirty="0"/>
          </a:p>
          <a:p>
            <a:endParaRPr lang="en-US" sz="2600" dirty="0"/>
          </a:p>
          <a:p>
            <a:r>
              <a:rPr lang="en-US" sz="2600" dirty="0"/>
              <a:t>Form teams </a:t>
            </a:r>
            <a:r>
              <a:rPr lang="en-US" sz="2600"/>
              <a:t>of 3-4</a:t>
            </a:r>
            <a:endParaRPr lang="en-US" sz="2600" dirty="0"/>
          </a:p>
          <a:p>
            <a:pPr lvl="1"/>
            <a:r>
              <a:rPr lang="en-US" sz="2400" dirty="0"/>
              <a:t>Set up one account on </a:t>
            </a:r>
            <a:r>
              <a:rPr lang="en-US" sz="2400" dirty="0" err="1"/>
              <a:t>StockTrak</a:t>
            </a:r>
            <a:r>
              <a:rPr lang="en-US" sz="2400" dirty="0"/>
              <a:t> per team</a:t>
            </a:r>
          </a:p>
          <a:p>
            <a:endParaRPr lang="en-US" sz="2600" dirty="0"/>
          </a:p>
          <a:p>
            <a:r>
              <a:rPr lang="en-US" sz="2600" dirty="0"/>
              <a:t>We’ll track performance over the semester</a:t>
            </a:r>
          </a:p>
          <a:p>
            <a:pPr lvl="1"/>
            <a:r>
              <a:rPr lang="en-US" sz="2200" dirty="0"/>
              <a:t>Highest performing team receives extra credit</a:t>
            </a:r>
          </a:p>
          <a:p>
            <a:endParaRPr lang="en-US" sz="2400" dirty="0"/>
          </a:p>
          <a:p>
            <a:r>
              <a:rPr lang="en-US" sz="2400" dirty="0"/>
              <a:t>Sign up on Google spreadsheet. Link in PDF.</a:t>
            </a:r>
            <a:endParaRPr lang="en-US" sz="2200" dirty="0"/>
          </a:p>
          <a:p>
            <a:endParaRPr lang="en-US" sz="2400" dirty="0"/>
          </a:p>
        </p:txBody>
      </p:sp>
    </p:spTree>
    <p:extLst>
      <p:ext uri="{BB962C8B-B14F-4D97-AF65-F5344CB8AC3E}">
        <p14:creationId xmlns:p14="http://schemas.microsoft.com/office/powerpoint/2010/main" val="72419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p:txBody>
          <a:bodyPr/>
          <a:lstStyle/>
          <a:p>
            <a:pPr eaLnBrk="1" hangingPunct="1"/>
            <a:r>
              <a:rPr lang="en-US" altLang="en-US" dirty="0">
                <a:ea typeface="ＭＳ Ｐゴシック" pitchFamily="34" charset="-128"/>
              </a:rPr>
              <a:t>Mean-Variance Utility</a:t>
            </a:r>
          </a:p>
        </p:txBody>
      </p:sp>
    </p:spTree>
    <p:extLst>
      <p:ext uri="{BB962C8B-B14F-4D97-AF65-F5344CB8AC3E}">
        <p14:creationId xmlns:p14="http://schemas.microsoft.com/office/powerpoint/2010/main" val="136817013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pPr eaLnBrk="1" hangingPunct="1"/>
            <a:r>
              <a:rPr lang="en-US" altLang="en-US">
                <a:ea typeface="ＭＳ Ｐゴシック" pitchFamily="34" charset="-128"/>
              </a:rPr>
              <a:t>Mean-Variance Utility</a:t>
            </a:r>
          </a:p>
        </p:txBody>
      </p:sp>
      <p:sp>
        <p:nvSpPr>
          <p:cNvPr id="4100" name="Content Placeholder 2"/>
          <p:cNvSpPr>
            <a:spLocks noGrp="1"/>
          </p:cNvSpPr>
          <p:nvPr>
            <p:ph idx="1"/>
          </p:nvPr>
        </p:nvSpPr>
        <p:spPr/>
        <p:txBody>
          <a:bodyPr/>
          <a:lstStyle/>
          <a:p>
            <a:pPr eaLnBrk="1" hangingPunct="1"/>
            <a:r>
              <a:rPr lang="en-US" altLang="en-US" dirty="0">
                <a:ea typeface="ＭＳ Ｐゴシック" pitchFamily="34" charset="-128"/>
              </a:rPr>
              <a:t>The most commonly used utility function in industry is mean-variance utility. </a:t>
            </a:r>
          </a:p>
          <a:p>
            <a:pPr lvl="1"/>
            <a:r>
              <a:rPr lang="en-US" altLang="en-US" dirty="0">
                <a:ea typeface="ＭＳ Ｐゴシック" pitchFamily="34" charset="-128"/>
              </a:rPr>
              <a:t>Defined in terms of returns or initial wealth, does not matter.  </a:t>
            </a:r>
          </a:p>
          <a:p>
            <a:pPr lvl="2"/>
            <a:r>
              <a:rPr lang="en-US" altLang="en-US" dirty="0">
                <a:ea typeface="ＭＳ Ｐゴシック" pitchFamily="34" charset="-128"/>
              </a:rPr>
              <a:t>Why is this a desirable property for use in asset management?</a:t>
            </a:r>
          </a:p>
          <a:p>
            <a:pPr eaLnBrk="1" hangingPunct="1"/>
            <a:r>
              <a:rPr lang="en-US" altLang="en-US" dirty="0">
                <a:ea typeface="ＭＳ Ｐゴシック" pitchFamily="34" charset="-128"/>
              </a:rPr>
              <a:t>Mean-Variance Utility:</a:t>
            </a:r>
          </a:p>
          <a:p>
            <a:pPr eaLnBrk="1" hangingPunct="1"/>
            <a:endParaRPr lang="en-US" altLang="en-US" dirty="0">
              <a:ea typeface="ＭＳ Ｐゴシック" pitchFamily="34" charset="-128"/>
            </a:endParaRPr>
          </a:p>
          <a:p>
            <a:pPr eaLnBrk="1" hangingPunct="1">
              <a:buFont typeface="Arial" charset="0"/>
              <a:buNone/>
            </a:pPr>
            <a:r>
              <a:rPr lang="en-US" altLang="en-US" dirty="0">
                <a:ea typeface="ＭＳ Ｐゴシック" pitchFamily="34" charset="-128"/>
              </a:rPr>
              <a:t>	where </a:t>
            </a:r>
            <a:r>
              <a:rPr lang="en-US" altLang="en-US" dirty="0" err="1">
                <a:ea typeface="ＭＳ Ｐゴシック" pitchFamily="34" charset="-128"/>
              </a:rPr>
              <a:t>r</a:t>
            </a:r>
            <a:r>
              <a:rPr lang="en-US" altLang="en-US" baseline="-25000" dirty="0" err="1">
                <a:ea typeface="ＭＳ Ｐゴシック" pitchFamily="34" charset="-128"/>
              </a:rPr>
              <a:t>p</a:t>
            </a:r>
            <a:r>
              <a:rPr lang="en-US" altLang="en-US" dirty="0">
                <a:ea typeface="ＭＳ Ｐゴシック" pitchFamily="34" charset="-128"/>
              </a:rPr>
              <a:t> = portfolio return, </a:t>
            </a:r>
            <a:r>
              <a:rPr lang="en-US" altLang="en-US" dirty="0">
                <a:latin typeface="Symbol" pitchFamily="18" charset="2"/>
                <a:ea typeface="ＭＳ Ｐゴシック" pitchFamily="34" charset="-128"/>
              </a:rPr>
              <a:t>g</a:t>
            </a:r>
            <a:r>
              <a:rPr lang="en-US" altLang="en-US" dirty="0">
                <a:ea typeface="ＭＳ Ｐゴシック" pitchFamily="34" charset="-128"/>
              </a:rPr>
              <a:t> = risk aversion  </a:t>
            </a:r>
          </a:p>
        </p:txBody>
      </p:sp>
      <p:sp>
        <p:nvSpPr>
          <p:cNvPr id="410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57FA3C7D-FC09-4083-A23C-07E45AB77D07}" type="slidenum">
              <a:rPr lang="en-US" altLang="en-US" sz="1219"/>
              <a:pPr eaLnBrk="1" hangingPunct="1"/>
              <a:t>31</a:t>
            </a:fld>
            <a:endParaRPr lang="en-US" altLang="en-US" sz="1219"/>
          </a:p>
        </p:txBody>
      </p:sp>
      <p:graphicFrame>
        <p:nvGraphicFramePr>
          <p:cNvPr id="4098" name="Object 2"/>
          <p:cNvGraphicFramePr>
            <a:graphicFrameLocks noChangeAspect="1"/>
          </p:cNvGraphicFramePr>
          <p:nvPr>
            <p:extLst>
              <p:ext uri="{D42A27DB-BD31-4B8C-83A1-F6EECF244321}">
                <p14:modId xmlns:p14="http://schemas.microsoft.com/office/powerpoint/2010/main" val="215717847"/>
              </p:ext>
            </p:extLst>
          </p:nvPr>
        </p:nvGraphicFramePr>
        <p:xfrm>
          <a:off x="4129154" y="3330277"/>
          <a:ext cx="2283023" cy="674191"/>
        </p:xfrm>
        <a:graphic>
          <a:graphicData uri="http://schemas.openxmlformats.org/presentationml/2006/ole">
            <mc:AlternateContent xmlns:mc="http://schemas.openxmlformats.org/markup-compatibility/2006">
              <mc:Choice xmlns:v="urn:schemas-microsoft-com:vml" Requires="v">
                <p:oleObj spid="_x0000_s5243" name="Equation" r:id="rId4" imgW="1333500" imgH="393700" progId="Equation.DSMT4">
                  <p:embed/>
                </p:oleObj>
              </mc:Choice>
              <mc:Fallback>
                <p:oleObj name="Equation" r:id="rId4" imgW="13335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9154" y="3330277"/>
                        <a:ext cx="2283023" cy="67419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906081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8355212" y="6474023"/>
            <a:ext cx="209996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20" tIns="45310" rIns="90620" bIns="45310"/>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algn="r" eaLnBrk="1" hangingPunct="1"/>
            <a:endParaRPr lang="en-US" altLang="en-US" sz="1219" dirty="0"/>
          </a:p>
        </p:txBody>
      </p:sp>
      <p:sp>
        <p:nvSpPr>
          <p:cNvPr id="36867" name="Line 3"/>
          <p:cNvSpPr>
            <a:spLocks noChangeShapeType="1"/>
          </p:cNvSpPr>
          <p:nvPr/>
        </p:nvSpPr>
        <p:spPr bwMode="auto">
          <a:xfrm>
            <a:off x="1595438" y="123528"/>
            <a:ext cx="9001125"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88"/>
          </a:p>
        </p:txBody>
      </p:sp>
      <p:sp>
        <p:nvSpPr>
          <p:cNvPr id="36869" name="Line 5"/>
          <p:cNvSpPr>
            <a:spLocks noChangeShapeType="1"/>
          </p:cNvSpPr>
          <p:nvPr/>
        </p:nvSpPr>
        <p:spPr bwMode="auto">
          <a:xfrm>
            <a:off x="1604367" y="6371333"/>
            <a:ext cx="9001125" cy="0"/>
          </a:xfrm>
          <a:prstGeom prst="line">
            <a:avLst/>
          </a:prstGeom>
          <a:noFill/>
          <a:ln w="25400">
            <a:solidFill>
              <a:srgbClr val="0081CC"/>
            </a:solidFill>
            <a:round/>
            <a:headEnd/>
            <a:tailEnd/>
          </a:ln>
          <a:extLst>
            <a:ext uri="{909E8E84-426E-40DD-AFC4-6F175D3DCCD1}">
              <a14:hiddenFill xmlns:a14="http://schemas.microsoft.com/office/drawing/2010/main">
                <a:noFill/>
              </a14:hiddenFill>
            </a:ext>
          </a:extLst>
        </p:spPr>
        <p:txBody>
          <a:bodyPr/>
          <a:lstStyle/>
          <a:p>
            <a:endParaRPr lang="en-US" sz="1688"/>
          </a:p>
        </p:txBody>
      </p:sp>
      <p:sp>
        <p:nvSpPr>
          <p:cNvPr id="36870" name="Line 6"/>
          <p:cNvSpPr>
            <a:spLocks noChangeShapeType="1"/>
          </p:cNvSpPr>
          <p:nvPr/>
        </p:nvSpPr>
        <p:spPr bwMode="auto">
          <a:xfrm>
            <a:off x="9996786" y="6372821"/>
            <a:ext cx="0" cy="485180"/>
          </a:xfrm>
          <a:prstGeom prst="line">
            <a:avLst/>
          </a:prstGeom>
          <a:noFill/>
          <a:ln w="12700">
            <a:solidFill>
              <a:srgbClr val="0081CC"/>
            </a:solidFill>
            <a:round/>
            <a:headEnd/>
            <a:tailEnd/>
          </a:ln>
          <a:extLst>
            <a:ext uri="{909E8E84-426E-40DD-AFC4-6F175D3DCCD1}">
              <a14:hiddenFill xmlns:a14="http://schemas.microsoft.com/office/drawing/2010/main">
                <a:noFill/>
              </a14:hiddenFill>
            </a:ext>
          </a:extLst>
        </p:spPr>
        <p:txBody>
          <a:bodyPr/>
          <a:lstStyle/>
          <a:p>
            <a:endParaRPr lang="en-US" sz="1688"/>
          </a:p>
        </p:txBody>
      </p:sp>
      <p:graphicFrame>
        <p:nvGraphicFramePr>
          <p:cNvPr id="9" name="Chart 8"/>
          <p:cNvGraphicFramePr/>
          <p:nvPr/>
        </p:nvGraphicFramePr>
        <p:xfrm>
          <a:off x="1873489" y="348719"/>
          <a:ext cx="8486590" cy="575549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1410439901"/>
              </p:ext>
            </p:extLst>
          </p:nvPr>
        </p:nvGraphicFramePr>
        <p:xfrm>
          <a:off x="185389" y="1269481"/>
          <a:ext cx="1801601" cy="532024"/>
        </p:xfrm>
        <a:graphic>
          <a:graphicData uri="http://schemas.openxmlformats.org/presentationml/2006/ole">
            <mc:AlternateContent xmlns:mc="http://schemas.openxmlformats.org/markup-compatibility/2006">
              <mc:Choice xmlns:v="urn:schemas-microsoft-com:vml" Requires="v">
                <p:oleObj spid="_x0000_s19551" name="Equation" r:id="rId5" imgW="1333500" imgH="393700" progId="Equation.DSMT4">
                  <p:embed/>
                </p:oleObj>
              </mc:Choice>
              <mc:Fallback>
                <p:oleObj name="Equation" r:id="rId5" imgW="13335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389" y="1269481"/>
                        <a:ext cx="1801601" cy="532024"/>
                      </a:xfrm>
                      <a:prstGeom prst="rect">
                        <a:avLst/>
                      </a:prstGeom>
                      <a:noFill/>
                      <a:effectLst/>
                    </p:spPr>
                  </p:pic>
                </p:oleObj>
              </mc:Fallback>
            </mc:AlternateContent>
          </a:graphicData>
        </a:graphic>
      </p:graphicFrame>
    </p:spTree>
    <p:extLst>
      <p:ext uri="{BB962C8B-B14F-4D97-AF65-F5344CB8AC3E}">
        <p14:creationId xmlns:p14="http://schemas.microsoft.com/office/powerpoint/2010/main" val="1602181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8355212" y="6474023"/>
            <a:ext cx="209996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20" tIns="45310" rIns="90620" bIns="45310"/>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algn="r" eaLnBrk="1" hangingPunct="1"/>
            <a:endParaRPr lang="en-US" altLang="en-US" sz="1219" dirty="0"/>
          </a:p>
        </p:txBody>
      </p:sp>
      <p:sp>
        <p:nvSpPr>
          <p:cNvPr id="37891" name="Line 3"/>
          <p:cNvSpPr>
            <a:spLocks noChangeShapeType="1"/>
          </p:cNvSpPr>
          <p:nvPr/>
        </p:nvSpPr>
        <p:spPr bwMode="auto">
          <a:xfrm>
            <a:off x="1595438" y="123528"/>
            <a:ext cx="9001125"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88"/>
          </a:p>
        </p:txBody>
      </p:sp>
      <p:sp>
        <p:nvSpPr>
          <p:cNvPr id="37892" name="Rectangle 4"/>
          <p:cNvSpPr>
            <a:spLocks noChangeArrowheads="1"/>
          </p:cNvSpPr>
          <p:nvPr/>
        </p:nvSpPr>
        <p:spPr bwMode="auto">
          <a:xfrm>
            <a:off x="8355212" y="6474023"/>
            <a:ext cx="209996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20" tIns="45310" rIns="90620" bIns="45310"/>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algn="r" eaLnBrk="1" hangingPunct="1"/>
            <a:endParaRPr lang="en-US" altLang="en-US" sz="1219" dirty="0"/>
          </a:p>
        </p:txBody>
      </p:sp>
      <p:sp>
        <p:nvSpPr>
          <p:cNvPr id="37893" name="Line 5"/>
          <p:cNvSpPr>
            <a:spLocks noChangeShapeType="1"/>
          </p:cNvSpPr>
          <p:nvPr/>
        </p:nvSpPr>
        <p:spPr bwMode="auto">
          <a:xfrm>
            <a:off x="1604367" y="6371333"/>
            <a:ext cx="9001125" cy="0"/>
          </a:xfrm>
          <a:prstGeom prst="line">
            <a:avLst/>
          </a:prstGeom>
          <a:noFill/>
          <a:ln w="25400">
            <a:solidFill>
              <a:srgbClr val="0081CC"/>
            </a:solidFill>
            <a:round/>
            <a:headEnd/>
            <a:tailEnd/>
          </a:ln>
          <a:extLst>
            <a:ext uri="{909E8E84-426E-40DD-AFC4-6F175D3DCCD1}">
              <a14:hiddenFill xmlns:a14="http://schemas.microsoft.com/office/drawing/2010/main">
                <a:noFill/>
              </a14:hiddenFill>
            </a:ext>
          </a:extLst>
        </p:spPr>
        <p:txBody>
          <a:bodyPr/>
          <a:lstStyle/>
          <a:p>
            <a:endParaRPr lang="en-US" sz="1688"/>
          </a:p>
        </p:txBody>
      </p:sp>
      <p:sp>
        <p:nvSpPr>
          <p:cNvPr id="37894" name="Line 6"/>
          <p:cNvSpPr>
            <a:spLocks noChangeShapeType="1"/>
          </p:cNvSpPr>
          <p:nvPr/>
        </p:nvSpPr>
        <p:spPr bwMode="auto">
          <a:xfrm>
            <a:off x="9996786" y="6372821"/>
            <a:ext cx="0" cy="485180"/>
          </a:xfrm>
          <a:prstGeom prst="line">
            <a:avLst/>
          </a:prstGeom>
          <a:noFill/>
          <a:ln w="12700">
            <a:solidFill>
              <a:srgbClr val="0081CC"/>
            </a:solidFill>
            <a:round/>
            <a:headEnd/>
            <a:tailEnd/>
          </a:ln>
          <a:extLst>
            <a:ext uri="{909E8E84-426E-40DD-AFC4-6F175D3DCCD1}">
              <a14:hiddenFill xmlns:a14="http://schemas.microsoft.com/office/drawing/2010/main">
                <a:noFill/>
              </a14:hiddenFill>
            </a:ext>
          </a:extLst>
        </p:spPr>
        <p:txBody>
          <a:bodyPr/>
          <a:lstStyle/>
          <a:p>
            <a:endParaRPr lang="en-US" sz="1688"/>
          </a:p>
        </p:txBody>
      </p:sp>
      <p:graphicFrame>
        <p:nvGraphicFramePr>
          <p:cNvPr id="11" name="Chart 10"/>
          <p:cNvGraphicFramePr/>
          <p:nvPr/>
        </p:nvGraphicFramePr>
        <p:xfrm>
          <a:off x="1858709" y="361652"/>
          <a:ext cx="8471811" cy="57573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45744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eaLnBrk="1" hangingPunct="1"/>
            <a:r>
              <a:rPr lang="en-US" altLang="en-US">
                <a:ea typeface="ＭＳ Ｐゴシック" pitchFamily="34" charset="-128"/>
              </a:rPr>
              <a:t>Mean-Variance Utility</a:t>
            </a:r>
          </a:p>
        </p:txBody>
      </p:sp>
      <p:sp>
        <p:nvSpPr>
          <p:cNvPr id="5124" name="Content Placeholder 2"/>
          <p:cNvSpPr>
            <a:spLocks noGrp="1"/>
          </p:cNvSpPr>
          <p:nvPr>
            <p:ph idx="1"/>
          </p:nvPr>
        </p:nvSpPr>
        <p:spPr/>
        <p:txBody>
          <a:bodyPr/>
          <a:lstStyle/>
          <a:p>
            <a:pPr eaLnBrk="1" hangingPunct="1"/>
            <a:r>
              <a:rPr lang="en-US" altLang="en-US" dirty="0">
                <a:ea typeface="ＭＳ Ｐゴシック" pitchFamily="34" charset="-128"/>
              </a:rPr>
              <a:t>There are an infinite number of indifference curves.  One particular indifference curve represents a particular level of utility.</a:t>
            </a:r>
          </a:p>
          <a:p>
            <a:pPr eaLnBrk="1" hangingPunct="1"/>
            <a:r>
              <a:rPr lang="en-US" altLang="en-US" dirty="0">
                <a:ea typeface="ＭＳ Ｐゴシック" pitchFamily="34" charset="-128"/>
              </a:rPr>
              <a:t>Along an indifference curve, an investor is indifferent to all mean-volatility (or mean-variance) combinations</a:t>
            </a:r>
          </a:p>
          <a:p>
            <a:pPr eaLnBrk="1" hangingPunct="1"/>
            <a:r>
              <a:rPr lang="en-US" altLang="en-US" dirty="0">
                <a:ea typeface="ＭＳ Ｐゴシック" pitchFamily="34" charset="-128"/>
              </a:rPr>
              <a:t>The more risk averse an investor, the steeper the slope of the indifference curve</a:t>
            </a:r>
          </a:p>
          <a:p>
            <a:pPr eaLnBrk="1" hangingPunct="1"/>
            <a:r>
              <a:rPr lang="en-US" altLang="en-US" dirty="0">
                <a:ea typeface="ＭＳ Ｐゴシック" pitchFamily="34" charset="-128"/>
              </a:rPr>
              <a:t>Mathematically:</a:t>
            </a:r>
          </a:p>
          <a:p>
            <a:pPr lvl="1"/>
            <a:r>
              <a:rPr lang="en-US" altLang="en-US" dirty="0">
                <a:ea typeface="ＭＳ Ｐゴシック" pitchFamily="34" charset="-128"/>
              </a:rPr>
              <a:t>Along an indifference curve, U is held fixed and E(r) and </a:t>
            </a:r>
            <a:r>
              <a:rPr lang="en-US" altLang="en-US" dirty="0" err="1">
                <a:ea typeface="ＭＳ Ｐゴシック" pitchFamily="34" charset="-128"/>
              </a:rPr>
              <a:t>var</a:t>
            </a:r>
            <a:r>
              <a:rPr lang="en-US" altLang="en-US" dirty="0">
                <a:ea typeface="ＭＳ Ｐゴシック" pitchFamily="34" charset="-128"/>
              </a:rPr>
              <a:t>(r) change to give the same value of U:</a:t>
            </a:r>
          </a:p>
        </p:txBody>
      </p:sp>
      <p:sp>
        <p:nvSpPr>
          <p:cNvPr id="5125"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7B8B8FF3-2936-4E50-AE8B-D5ADF6257E90}" type="slidenum">
              <a:rPr lang="en-US" altLang="en-US" sz="1219"/>
              <a:pPr eaLnBrk="1" hangingPunct="1"/>
              <a:t>34</a:t>
            </a:fld>
            <a:endParaRPr lang="en-US" altLang="en-US" sz="1219"/>
          </a:p>
        </p:txBody>
      </p:sp>
      <p:graphicFrame>
        <p:nvGraphicFramePr>
          <p:cNvPr id="5122" name="Object 2"/>
          <p:cNvGraphicFramePr>
            <a:graphicFrameLocks noChangeAspect="1"/>
          </p:cNvGraphicFramePr>
          <p:nvPr>
            <p:extLst>
              <p:ext uri="{D42A27DB-BD31-4B8C-83A1-F6EECF244321}">
                <p14:modId xmlns:p14="http://schemas.microsoft.com/office/powerpoint/2010/main" val="1398165402"/>
              </p:ext>
            </p:extLst>
          </p:nvPr>
        </p:nvGraphicFramePr>
        <p:xfrm>
          <a:off x="3276529" y="5104502"/>
          <a:ext cx="3256826" cy="961761"/>
        </p:xfrm>
        <a:graphic>
          <a:graphicData uri="http://schemas.openxmlformats.org/presentationml/2006/ole">
            <mc:AlternateContent xmlns:mc="http://schemas.openxmlformats.org/markup-compatibility/2006">
              <mc:Choice xmlns:v="urn:schemas-microsoft-com:vml" Requires="v">
                <p:oleObj spid="_x0000_s6267" name="Equation" r:id="rId4" imgW="1333500" imgH="393700" progId="Equation.DSMT4">
                  <p:embed/>
                </p:oleObj>
              </mc:Choice>
              <mc:Fallback>
                <p:oleObj name="Equation" r:id="rId4" imgW="13335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529" y="5104502"/>
                        <a:ext cx="3256826" cy="961761"/>
                      </a:xfrm>
                      <a:prstGeom prst="rect">
                        <a:avLst/>
                      </a:prstGeom>
                      <a:noFill/>
                      <a:effectLst/>
                    </p:spPr>
                  </p:pic>
                </p:oleObj>
              </mc:Fallback>
            </mc:AlternateContent>
          </a:graphicData>
        </a:graphic>
      </p:graphicFrame>
    </p:spTree>
    <p:extLst>
      <p:ext uri="{BB962C8B-B14F-4D97-AF65-F5344CB8AC3E}">
        <p14:creationId xmlns:p14="http://schemas.microsoft.com/office/powerpoint/2010/main" val="85735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pPr eaLnBrk="1" hangingPunct="1"/>
            <a:r>
              <a:rPr lang="en-US" altLang="en-US">
                <a:ea typeface="ＭＳ Ｐゴシック" pitchFamily="34" charset="-128"/>
              </a:rPr>
              <a:t>Certainty Equivalent</a:t>
            </a:r>
          </a:p>
        </p:txBody>
      </p:sp>
      <p:sp>
        <p:nvSpPr>
          <p:cNvPr id="6148" name="Content Placeholder 2"/>
          <p:cNvSpPr>
            <a:spLocks noGrp="1"/>
          </p:cNvSpPr>
          <p:nvPr>
            <p:ph idx="1"/>
          </p:nvPr>
        </p:nvSpPr>
        <p:spPr/>
        <p:txBody>
          <a:bodyPr>
            <a:normAutofit/>
          </a:bodyPr>
          <a:lstStyle/>
          <a:p>
            <a:pPr eaLnBrk="1" hangingPunct="1"/>
            <a:r>
              <a:rPr lang="en-US" altLang="en-US" sz="2800" dirty="0">
                <a:ea typeface="ＭＳ Ｐゴシック" pitchFamily="34" charset="-128"/>
              </a:rPr>
              <a:t>For mean-variance utility, take the indifference curve going through the risky asset.  [Why is there only one?]  The certainty equivalent is the point where the indifference curve intersects the y-axis.</a:t>
            </a:r>
          </a:p>
          <a:p>
            <a:pPr lvl="1"/>
            <a:r>
              <a:rPr lang="en-US" altLang="en-US" sz="2600" dirty="0">
                <a:ea typeface="ＭＳ Ｐゴシック" pitchFamily="34" charset="-128"/>
              </a:rPr>
              <a:t>Note that the certainty equivalent risk-free rate is identical to the utility level! Thus, the level of utility is meaningful in mean-variance utility (unlike general utility functions)</a:t>
            </a:r>
          </a:p>
          <a:p>
            <a:pPr eaLnBrk="1" hangingPunct="1"/>
            <a:endParaRPr lang="en-US" altLang="en-US" sz="2800" dirty="0">
              <a:ea typeface="ＭＳ Ｐゴシック" pitchFamily="34" charset="-128"/>
            </a:endParaRPr>
          </a:p>
        </p:txBody>
      </p:sp>
      <p:sp>
        <p:nvSpPr>
          <p:cNvPr id="614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C3EEE157-588A-4BFC-A6C7-C058633FA902}" type="slidenum">
              <a:rPr lang="en-US" altLang="en-US" sz="1219"/>
              <a:pPr eaLnBrk="1" hangingPunct="1"/>
              <a:t>35</a:t>
            </a:fld>
            <a:endParaRPr lang="en-US" altLang="en-US" sz="1219"/>
          </a:p>
        </p:txBody>
      </p:sp>
    </p:spTree>
    <p:extLst>
      <p:ext uri="{BB962C8B-B14F-4D97-AF65-F5344CB8AC3E}">
        <p14:creationId xmlns:p14="http://schemas.microsoft.com/office/powerpoint/2010/main" val="776690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8355212" y="6474023"/>
            <a:ext cx="209996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20" tIns="45310" rIns="90620" bIns="45310"/>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algn="r" eaLnBrk="1" hangingPunct="1"/>
            <a:fld id="{1E8C2EFC-656A-4CDA-8C96-80D22BB2C89C}" type="slidenum">
              <a:rPr lang="en-US" altLang="en-US" sz="1219"/>
              <a:pPr algn="r" eaLnBrk="1" hangingPunct="1"/>
              <a:t>36</a:t>
            </a:fld>
            <a:endParaRPr lang="en-US" altLang="en-US" sz="1219"/>
          </a:p>
        </p:txBody>
      </p:sp>
      <p:sp>
        <p:nvSpPr>
          <p:cNvPr id="40963" name="Line 3"/>
          <p:cNvSpPr>
            <a:spLocks noChangeShapeType="1"/>
          </p:cNvSpPr>
          <p:nvPr/>
        </p:nvSpPr>
        <p:spPr bwMode="auto">
          <a:xfrm>
            <a:off x="1595438" y="123528"/>
            <a:ext cx="9001125"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88"/>
          </a:p>
        </p:txBody>
      </p:sp>
      <p:sp>
        <p:nvSpPr>
          <p:cNvPr id="40964" name="Rectangle 4"/>
          <p:cNvSpPr>
            <a:spLocks noChangeArrowheads="1"/>
          </p:cNvSpPr>
          <p:nvPr/>
        </p:nvSpPr>
        <p:spPr bwMode="auto">
          <a:xfrm>
            <a:off x="8355212" y="6474023"/>
            <a:ext cx="209996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20" tIns="45310" rIns="90620" bIns="45310"/>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algn="r" eaLnBrk="1" hangingPunct="1"/>
            <a:fld id="{00270D8D-763E-4AA7-8792-EB5A5BA07720}" type="slidenum">
              <a:rPr lang="en-US" altLang="en-US" sz="1219"/>
              <a:pPr algn="r" eaLnBrk="1" hangingPunct="1"/>
              <a:t>36</a:t>
            </a:fld>
            <a:endParaRPr lang="en-US" altLang="en-US" sz="1219"/>
          </a:p>
        </p:txBody>
      </p:sp>
      <p:sp>
        <p:nvSpPr>
          <p:cNvPr id="40965" name="Line 5"/>
          <p:cNvSpPr>
            <a:spLocks noChangeShapeType="1"/>
          </p:cNvSpPr>
          <p:nvPr/>
        </p:nvSpPr>
        <p:spPr bwMode="auto">
          <a:xfrm>
            <a:off x="1604367" y="6371333"/>
            <a:ext cx="9001125" cy="0"/>
          </a:xfrm>
          <a:prstGeom prst="line">
            <a:avLst/>
          </a:prstGeom>
          <a:noFill/>
          <a:ln w="25400">
            <a:solidFill>
              <a:srgbClr val="0081CC"/>
            </a:solidFill>
            <a:round/>
            <a:headEnd/>
            <a:tailEnd/>
          </a:ln>
          <a:extLst>
            <a:ext uri="{909E8E84-426E-40DD-AFC4-6F175D3DCCD1}">
              <a14:hiddenFill xmlns:a14="http://schemas.microsoft.com/office/drawing/2010/main">
                <a:noFill/>
              </a14:hiddenFill>
            </a:ext>
          </a:extLst>
        </p:spPr>
        <p:txBody>
          <a:bodyPr/>
          <a:lstStyle/>
          <a:p>
            <a:endParaRPr lang="en-US" sz="1688"/>
          </a:p>
        </p:txBody>
      </p:sp>
      <p:sp>
        <p:nvSpPr>
          <p:cNvPr id="40966" name="Line 6"/>
          <p:cNvSpPr>
            <a:spLocks noChangeShapeType="1"/>
          </p:cNvSpPr>
          <p:nvPr/>
        </p:nvSpPr>
        <p:spPr bwMode="auto">
          <a:xfrm>
            <a:off x="9996786" y="6372821"/>
            <a:ext cx="0" cy="485180"/>
          </a:xfrm>
          <a:prstGeom prst="line">
            <a:avLst/>
          </a:prstGeom>
          <a:noFill/>
          <a:ln w="12700">
            <a:solidFill>
              <a:srgbClr val="0081CC"/>
            </a:solidFill>
            <a:round/>
            <a:headEnd/>
            <a:tailEnd/>
          </a:ln>
          <a:extLst>
            <a:ext uri="{909E8E84-426E-40DD-AFC4-6F175D3DCCD1}">
              <a14:hiddenFill xmlns:a14="http://schemas.microsoft.com/office/drawing/2010/main">
                <a:noFill/>
              </a14:hiddenFill>
            </a:ext>
          </a:extLst>
        </p:spPr>
        <p:txBody>
          <a:bodyPr/>
          <a:lstStyle/>
          <a:p>
            <a:endParaRPr lang="en-US" sz="1688"/>
          </a:p>
        </p:txBody>
      </p:sp>
      <p:pic>
        <p:nvPicPr>
          <p:cNvPr id="9" name="Picture 8"/>
          <p:cNvPicPr>
            <a:picLocks noChangeAspect="1"/>
          </p:cNvPicPr>
          <p:nvPr/>
        </p:nvPicPr>
        <p:blipFill>
          <a:blip r:embed="rId3" cstate="print"/>
          <a:srcRect/>
          <a:stretch>
            <a:fillRect/>
          </a:stretch>
        </p:blipFill>
        <p:spPr bwMode="auto">
          <a:xfrm>
            <a:off x="2278779" y="387343"/>
            <a:ext cx="7634443" cy="5725833"/>
          </a:xfrm>
          <a:prstGeom prst="rect">
            <a:avLst/>
          </a:prstGeom>
          <a:noFill/>
          <a:ln w="9525">
            <a:noFill/>
            <a:miter lim="800000"/>
            <a:headEnd/>
            <a:tailEnd/>
          </a:ln>
        </p:spPr>
      </p:pic>
    </p:spTree>
    <p:extLst>
      <p:ext uri="{BB962C8B-B14F-4D97-AF65-F5344CB8AC3E}">
        <p14:creationId xmlns:p14="http://schemas.microsoft.com/office/powerpoint/2010/main" val="2085397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Between Portfolios</a:t>
            </a:r>
          </a:p>
        </p:txBody>
      </p:sp>
    </p:spTree>
    <p:extLst>
      <p:ext uri="{BB962C8B-B14F-4D97-AF65-F5344CB8AC3E}">
        <p14:creationId xmlns:p14="http://schemas.microsoft.com/office/powerpoint/2010/main" val="147962219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pPr eaLnBrk="1" hangingPunct="1"/>
            <a:r>
              <a:rPr lang="en-US" altLang="en-US" dirty="0">
                <a:ea typeface="ＭＳ Ｐゴシック" pitchFamily="34" charset="-128"/>
              </a:rPr>
              <a:t>Choosing Between Portfolios</a:t>
            </a:r>
          </a:p>
        </p:txBody>
      </p:sp>
      <p:sp>
        <p:nvSpPr>
          <p:cNvPr id="4100" name="Content Placeholder 2"/>
          <p:cNvSpPr>
            <a:spLocks noGrp="1"/>
          </p:cNvSpPr>
          <p:nvPr>
            <p:ph idx="1"/>
          </p:nvPr>
        </p:nvSpPr>
        <p:spPr/>
        <p:txBody>
          <a:bodyPr/>
          <a:lstStyle/>
          <a:p>
            <a:pPr eaLnBrk="1" hangingPunct="1"/>
            <a:r>
              <a:rPr lang="en-US" altLang="en-US" dirty="0">
                <a:ea typeface="ＭＳ Ｐゴシック" pitchFamily="34" charset="-128"/>
              </a:rPr>
              <a:t>We want to find the portfolio that maximizes our utility:</a:t>
            </a:r>
          </a:p>
          <a:p>
            <a:pPr eaLnBrk="1" hangingPunct="1"/>
            <a:endParaRPr lang="en-US" altLang="en-US" dirty="0">
              <a:ea typeface="ＭＳ Ｐゴシック" pitchFamily="34" charset="-128"/>
            </a:endParaRPr>
          </a:p>
          <a:p>
            <a:pPr eaLnBrk="1" hangingPunct="1"/>
            <a:endParaRPr lang="en-US" altLang="en-US" dirty="0">
              <a:ea typeface="ＭＳ Ｐゴシック" pitchFamily="34" charset="-128"/>
            </a:endParaRPr>
          </a:p>
          <a:p>
            <a:pPr eaLnBrk="1" hangingPunct="1"/>
            <a:endParaRPr lang="en-US" altLang="en-US" dirty="0">
              <a:ea typeface="ＭＳ Ｐゴシック" pitchFamily="34" charset="-128"/>
            </a:endParaRPr>
          </a:p>
        </p:txBody>
      </p:sp>
      <p:sp>
        <p:nvSpPr>
          <p:cNvPr id="4101"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57FA3C7D-FC09-4083-A23C-07E45AB77D07}" type="slidenum">
              <a:rPr lang="en-US" altLang="en-US" sz="1219"/>
              <a:pPr eaLnBrk="1" hangingPunct="1"/>
              <a:t>38</a:t>
            </a:fld>
            <a:endParaRPr lang="en-US" altLang="en-US" sz="1219"/>
          </a:p>
        </p:txBody>
      </p:sp>
      <p:graphicFrame>
        <p:nvGraphicFramePr>
          <p:cNvPr id="4098" name="Object 2"/>
          <p:cNvGraphicFramePr>
            <a:graphicFrameLocks noChangeAspect="1"/>
          </p:cNvGraphicFramePr>
          <p:nvPr>
            <p:extLst>
              <p:ext uri="{D42A27DB-BD31-4B8C-83A1-F6EECF244321}">
                <p14:modId xmlns:p14="http://schemas.microsoft.com/office/powerpoint/2010/main" val="3637834151"/>
              </p:ext>
            </p:extLst>
          </p:nvPr>
        </p:nvGraphicFramePr>
        <p:xfrm>
          <a:off x="7947723" y="1685069"/>
          <a:ext cx="2283023" cy="674191"/>
        </p:xfrm>
        <a:graphic>
          <a:graphicData uri="http://schemas.openxmlformats.org/presentationml/2006/ole">
            <mc:AlternateContent xmlns:mc="http://schemas.openxmlformats.org/markup-compatibility/2006">
              <mc:Choice xmlns:v="urn:schemas-microsoft-com:vml" Requires="v">
                <p:oleObj spid="_x0000_s26630" name="Equation" r:id="rId4" imgW="1333500" imgH="393700" progId="Equation.DSMT4">
                  <p:embed/>
                </p:oleObj>
              </mc:Choice>
              <mc:Fallback>
                <p:oleObj name="Equation" r:id="rId4" imgW="1333500" imgH="393700" progId="Equation.DSMT4">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7723" y="1685069"/>
                        <a:ext cx="2283023" cy="67419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cxnSp>
        <p:nvCxnSpPr>
          <p:cNvPr id="6" name="Straight Arrow Connector 5">
            <a:extLst>
              <a:ext uri="{FF2B5EF4-FFF2-40B4-BE49-F238E27FC236}">
                <a16:creationId xmlns:a16="http://schemas.microsoft.com/office/drawing/2014/main" id="{E7B4640F-6442-7D4B-81A5-0FDA3143294F}"/>
              </a:ext>
            </a:extLst>
          </p:cNvPr>
          <p:cNvCxnSpPr/>
          <p:nvPr/>
        </p:nvCxnSpPr>
        <p:spPr>
          <a:xfrm flipV="1">
            <a:off x="1663362" y="2598599"/>
            <a:ext cx="20767" cy="3893641"/>
          </a:xfrm>
          <a:prstGeom prst="straightConnector1">
            <a:avLst/>
          </a:prstGeom>
          <a:noFill/>
          <a:ln w="25400" cap="flat">
            <a:solidFill>
              <a:srgbClr val="414141"/>
            </a:solidFill>
            <a:prstDash val="solid"/>
            <a:miter lim="400000"/>
            <a:tailEnd type="arrow"/>
          </a:ln>
          <a:effectLst/>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1CAD88E2-C4B2-3443-BF1E-F90AFEA2214D}"/>
              </a:ext>
            </a:extLst>
          </p:cNvPr>
          <p:cNvCxnSpPr/>
          <p:nvPr/>
        </p:nvCxnSpPr>
        <p:spPr>
          <a:xfrm>
            <a:off x="1663362" y="6492239"/>
            <a:ext cx="6074367" cy="0"/>
          </a:xfrm>
          <a:prstGeom prst="straightConnector1">
            <a:avLst/>
          </a:prstGeom>
          <a:noFill/>
          <a:ln w="25400" cap="flat">
            <a:solidFill>
              <a:srgbClr val="414141"/>
            </a:solidFill>
            <a:prstDash val="solid"/>
            <a:miter lim="400000"/>
            <a:tailEnd type="arrow"/>
          </a:ln>
          <a:effectLst/>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67E04285-058F-734D-B018-FFD3A1950315}"/>
              </a:ext>
            </a:extLst>
          </p:cNvPr>
          <p:cNvSpPr txBox="1"/>
          <p:nvPr/>
        </p:nvSpPr>
        <p:spPr>
          <a:xfrm>
            <a:off x="7744141" y="6482324"/>
            <a:ext cx="203582" cy="331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687" dirty="0" err="1">
                <a:solidFill>
                  <a:srgbClr val="414141"/>
                </a:solidFill>
                <a:latin typeface="Palatino"/>
                <a:ea typeface="Palatino"/>
                <a:cs typeface="Palatino"/>
                <a:sym typeface="Palatino"/>
              </a:rPr>
              <a:t>σ</a:t>
            </a:r>
            <a:endParaRPr lang="en-US" sz="1687" dirty="0">
              <a:solidFill>
                <a:srgbClr val="414141"/>
              </a:solidFill>
              <a:latin typeface="Palatino"/>
              <a:ea typeface="Palatino"/>
              <a:cs typeface="Palatino"/>
              <a:sym typeface="Palatino"/>
            </a:endParaRPr>
          </a:p>
        </p:txBody>
      </p:sp>
      <p:sp>
        <p:nvSpPr>
          <p:cNvPr id="9" name="TextBox 8">
            <a:extLst>
              <a:ext uri="{FF2B5EF4-FFF2-40B4-BE49-F238E27FC236}">
                <a16:creationId xmlns:a16="http://schemas.microsoft.com/office/drawing/2014/main" id="{C28A2213-AEAD-7843-9E78-0AE4FEDC1D12}"/>
              </a:ext>
            </a:extLst>
          </p:cNvPr>
          <p:cNvSpPr txBox="1"/>
          <p:nvPr/>
        </p:nvSpPr>
        <p:spPr>
          <a:xfrm>
            <a:off x="1229988" y="2432719"/>
            <a:ext cx="432812" cy="331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687" dirty="0">
                <a:solidFill>
                  <a:srgbClr val="414141"/>
                </a:solidFill>
                <a:latin typeface="Palatino"/>
                <a:ea typeface="Palatino"/>
                <a:cs typeface="Palatino"/>
                <a:sym typeface="Palatino"/>
              </a:rPr>
              <a:t>E[r]</a:t>
            </a:r>
          </a:p>
        </p:txBody>
      </p:sp>
      <p:sp>
        <p:nvSpPr>
          <p:cNvPr id="10" name="TextBox 9">
            <a:extLst>
              <a:ext uri="{FF2B5EF4-FFF2-40B4-BE49-F238E27FC236}">
                <a16:creationId xmlns:a16="http://schemas.microsoft.com/office/drawing/2014/main" id="{7EE8F5C5-545A-8242-A106-4DF0396858EE}"/>
              </a:ext>
            </a:extLst>
          </p:cNvPr>
          <p:cNvSpPr txBox="1"/>
          <p:nvPr/>
        </p:nvSpPr>
        <p:spPr>
          <a:xfrm>
            <a:off x="1220831" y="5713761"/>
            <a:ext cx="360676" cy="331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687" dirty="0">
                <a:solidFill>
                  <a:srgbClr val="414141"/>
                </a:solidFill>
                <a:latin typeface="Palatino"/>
                <a:ea typeface="Palatino"/>
                <a:cs typeface="Palatino"/>
                <a:sym typeface="Palatino"/>
              </a:rPr>
              <a:t>3%</a:t>
            </a:r>
          </a:p>
        </p:txBody>
      </p:sp>
      <p:cxnSp>
        <p:nvCxnSpPr>
          <p:cNvPr id="11" name="Straight Connector 10">
            <a:extLst>
              <a:ext uri="{FF2B5EF4-FFF2-40B4-BE49-F238E27FC236}">
                <a16:creationId xmlns:a16="http://schemas.microsoft.com/office/drawing/2014/main" id="{E51E9723-DECA-3844-8211-76FCD6F105A7}"/>
              </a:ext>
            </a:extLst>
          </p:cNvPr>
          <p:cNvCxnSpPr/>
          <p:nvPr/>
        </p:nvCxnSpPr>
        <p:spPr>
          <a:xfrm>
            <a:off x="1663362" y="3906862"/>
            <a:ext cx="3468100" cy="10383"/>
          </a:xfrm>
          <a:prstGeom prst="line">
            <a:avLst/>
          </a:prstGeom>
          <a:noFill/>
          <a:ln w="25400" cap="flat">
            <a:solidFill>
              <a:srgbClr val="414141"/>
            </a:solidFill>
            <a:prstDash val="dot"/>
            <a:miter lim="400000"/>
          </a:ln>
          <a:effectLst/>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1DB10C0A-2089-5041-84A1-D4693AE351C0}"/>
              </a:ext>
            </a:extLst>
          </p:cNvPr>
          <p:cNvCxnSpPr/>
          <p:nvPr/>
        </p:nvCxnSpPr>
        <p:spPr>
          <a:xfrm flipH="1">
            <a:off x="5131462" y="3906862"/>
            <a:ext cx="20767" cy="2575431"/>
          </a:xfrm>
          <a:prstGeom prst="line">
            <a:avLst/>
          </a:prstGeom>
          <a:noFill/>
          <a:ln w="25400" cap="flat">
            <a:solidFill>
              <a:srgbClr val="414141"/>
            </a:solidFill>
            <a:prstDash val="dot"/>
            <a:miter lim="400000"/>
          </a:ln>
          <a:effectLst/>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54748E2C-DFCB-CA47-8083-CFD431C08843}"/>
              </a:ext>
            </a:extLst>
          </p:cNvPr>
          <p:cNvSpPr txBox="1"/>
          <p:nvPr/>
        </p:nvSpPr>
        <p:spPr>
          <a:xfrm>
            <a:off x="5182843" y="3775618"/>
            <a:ext cx="240451" cy="331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687" dirty="0">
                <a:solidFill>
                  <a:srgbClr val="414141"/>
                </a:solidFill>
                <a:latin typeface="Palatino"/>
                <a:ea typeface="Palatino"/>
                <a:cs typeface="Palatino"/>
                <a:sym typeface="Palatino"/>
              </a:rPr>
              <a:t>A</a:t>
            </a:r>
          </a:p>
        </p:txBody>
      </p:sp>
      <p:sp>
        <p:nvSpPr>
          <p:cNvPr id="14" name="TextBox 13">
            <a:extLst>
              <a:ext uri="{FF2B5EF4-FFF2-40B4-BE49-F238E27FC236}">
                <a16:creationId xmlns:a16="http://schemas.microsoft.com/office/drawing/2014/main" id="{72D74FC6-4C15-9640-80E6-EEB2B2D5DB99}"/>
              </a:ext>
            </a:extLst>
          </p:cNvPr>
          <p:cNvSpPr txBox="1"/>
          <p:nvPr/>
        </p:nvSpPr>
        <p:spPr>
          <a:xfrm>
            <a:off x="1113028" y="3751366"/>
            <a:ext cx="468078" cy="331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687" dirty="0">
                <a:solidFill>
                  <a:srgbClr val="414141"/>
                </a:solidFill>
                <a:latin typeface="Palatino"/>
                <a:ea typeface="Palatino"/>
                <a:cs typeface="Palatino"/>
                <a:sym typeface="Palatino"/>
              </a:rPr>
              <a:t>15%</a:t>
            </a:r>
          </a:p>
        </p:txBody>
      </p:sp>
      <p:sp>
        <p:nvSpPr>
          <p:cNvPr id="15" name="TextBox 14">
            <a:extLst>
              <a:ext uri="{FF2B5EF4-FFF2-40B4-BE49-F238E27FC236}">
                <a16:creationId xmlns:a16="http://schemas.microsoft.com/office/drawing/2014/main" id="{15FBF937-2C0E-164B-9D4D-400CD74920AE}"/>
              </a:ext>
            </a:extLst>
          </p:cNvPr>
          <p:cNvSpPr txBox="1"/>
          <p:nvPr/>
        </p:nvSpPr>
        <p:spPr>
          <a:xfrm>
            <a:off x="4938301" y="6548558"/>
            <a:ext cx="386324"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t>20%</a:t>
            </a:r>
            <a:endParaRPr lang="en-US" sz="1687" dirty="0">
              <a:solidFill>
                <a:srgbClr val="414141"/>
              </a:solidFill>
              <a:latin typeface="Palatino"/>
              <a:ea typeface="Palatino"/>
              <a:cs typeface="Palatino"/>
              <a:sym typeface="Palatino"/>
            </a:endParaRPr>
          </a:p>
        </p:txBody>
      </p:sp>
      <p:cxnSp>
        <p:nvCxnSpPr>
          <p:cNvPr id="16" name="Straight Connector 15">
            <a:extLst>
              <a:ext uri="{FF2B5EF4-FFF2-40B4-BE49-F238E27FC236}">
                <a16:creationId xmlns:a16="http://schemas.microsoft.com/office/drawing/2014/main" id="{26ADCCB0-9EC6-3A4C-9AC4-A01EF1E585ED}"/>
              </a:ext>
            </a:extLst>
          </p:cNvPr>
          <p:cNvCxnSpPr/>
          <p:nvPr/>
        </p:nvCxnSpPr>
        <p:spPr>
          <a:xfrm>
            <a:off x="1684129" y="5879640"/>
            <a:ext cx="3468100" cy="10383"/>
          </a:xfrm>
          <a:prstGeom prst="line">
            <a:avLst/>
          </a:prstGeom>
          <a:noFill/>
          <a:ln w="25400" cap="flat">
            <a:solidFill>
              <a:srgbClr val="414141"/>
            </a:solidFill>
            <a:prstDash val="dot"/>
            <a:miter lim="400000"/>
          </a:ln>
          <a:effectLst/>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C66813F6-8464-4F4E-B690-3853F6DC369F}"/>
              </a:ext>
            </a:extLst>
          </p:cNvPr>
          <p:cNvSpPr txBox="1"/>
          <p:nvPr/>
        </p:nvSpPr>
        <p:spPr>
          <a:xfrm>
            <a:off x="1110875" y="4637250"/>
            <a:ext cx="432812" cy="331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t>10</a:t>
            </a:r>
            <a:r>
              <a:rPr lang="en-US" sz="1687" dirty="0">
                <a:solidFill>
                  <a:srgbClr val="414141"/>
                </a:solidFill>
                <a:latin typeface="Palatino"/>
                <a:ea typeface="Palatino"/>
                <a:cs typeface="Palatino"/>
                <a:sym typeface="Palatino"/>
              </a:rPr>
              <a:t>%</a:t>
            </a:r>
          </a:p>
        </p:txBody>
      </p:sp>
      <p:cxnSp>
        <p:nvCxnSpPr>
          <p:cNvPr id="18" name="Straight Connector 17">
            <a:extLst>
              <a:ext uri="{FF2B5EF4-FFF2-40B4-BE49-F238E27FC236}">
                <a16:creationId xmlns:a16="http://schemas.microsoft.com/office/drawing/2014/main" id="{15716991-86F3-BC42-B63D-83B58120F8B7}"/>
              </a:ext>
            </a:extLst>
          </p:cNvPr>
          <p:cNvCxnSpPr/>
          <p:nvPr/>
        </p:nvCxnSpPr>
        <p:spPr>
          <a:xfrm>
            <a:off x="1684129" y="4844662"/>
            <a:ext cx="2035173" cy="10383"/>
          </a:xfrm>
          <a:prstGeom prst="line">
            <a:avLst/>
          </a:prstGeom>
          <a:noFill/>
          <a:ln w="25400" cap="flat">
            <a:solidFill>
              <a:srgbClr val="414141"/>
            </a:solidFill>
            <a:prstDash val="dot"/>
            <a:miter lim="400000"/>
          </a:ln>
          <a:effectLst/>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6E4408FA-3BC4-3741-9809-3F2CC38DBE1C}"/>
              </a:ext>
            </a:extLst>
          </p:cNvPr>
          <p:cNvSpPr txBox="1"/>
          <p:nvPr/>
        </p:nvSpPr>
        <p:spPr>
          <a:xfrm>
            <a:off x="3537714" y="6563358"/>
            <a:ext cx="386324"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t>12%</a:t>
            </a:r>
            <a:endParaRPr lang="en-US" sz="1687" dirty="0">
              <a:solidFill>
                <a:srgbClr val="414141"/>
              </a:solidFill>
              <a:latin typeface="Palatino"/>
              <a:ea typeface="Palatino"/>
              <a:cs typeface="Palatino"/>
              <a:sym typeface="Palatino"/>
            </a:endParaRPr>
          </a:p>
        </p:txBody>
      </p:sp>
      <p:cxnSp>
        <p:nvCxnSpPr>
          <p:cNvPr id="20" name="Straight Connector 19">
            <a:extLst>
              <a:ext uri="{FF2B5EF4-FFF2-40B4-BE49-F238E27FC236}">
                <a16:creationId xmlns:a16="http://schemas.microsoft.com/office/drawing/2014/main" id="{3B4DE06C-DC76-1D4E-BE1B-A7EA02D02DC3}"/>
              </a:ext>
            </a:extLst>
          </p:cNvPr>
          <p:cNvCxnSpPr/>
          <p:nvPr/>
        </p:nvCxnSpPr>
        <p:spPr>
          <a:xfrm flipH="1">
            <a:off x="3719302" y="4844662"/>
            <a:ext cx="1" cy="1637631"/>
          </a:xfrm>
          <a:prstGeom prst="line">
            <a:avLst/>
          </a:prstGeom>
          <a:noFill/>
          <a:ln w="25400" cap="flat">
            <a:solidFill>
              <a:srgbClr val="414141"/>
            </a:solidFill>
            <a:prstDash val="dot"/>
            <a:miter lim="400000"/>
          </a:ln>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D35CDACC-E661-E447-B546-689BD4906DF2}"/>
              </a:ext>
            </a:extLst>
          </p:cNvPr>
          <p:cNvSpPr txBox="1"/>
          <p:nvPr/>
        </p:nvSpPr>
        <p:spPr>
          <a:xfrm>
            <a:off x="3757706" y="4721579"/>
            <a:ext cx="18915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t>B</a:t>
            </a:r>
            <a:endParaRPr lang="en-US" sz="1687" dirty="0">
              <a:solidFill>
                <a:srgbClr val="414141"/>
              </a:solidFill>
              <a:latin typeface="Palatino"/>
              <a:ea typeface="Palatino"/>
              <a:cs typeface="Palatino"/>
              <a:sym typeface="Palatino"/>
            </a:endParaRPr>
          </a:p>
        </p:txBody>
      </p:sp>
      <p:cxnSp>
        <p:nvCxnSpPr>
          <p:cNvPr id="22" name="Straight Arrow Connector 21">
            <a:extLst>
              <a:ext uri="{FF2B5EF4-FFF2-40B4-BE49-F238E27FC236}">
                <a16:creationId xmlns:a16="http://schemas.microsoft.com/office/drawing/2014/main" id="{669AFCD0-91F8-8344-82EE-9252A3725222}"/>
              </a:ext>
            </a:extLst>
          </p:cNvPr>
          <p:cNvCxnSpPr/>
          <p:nvPr/>
        </p:nvCxnSpPr>
        <p:spPr>
          <a:xfrm flipH="1" flipV="1">
            <a:off x="3484158" y="3444867"/>
            <a:ext cx="1412160" cy="1990796"/>
          </a:xfrm>
          <a:prstGeom prst="straightConnector1">
            <a:avLst/>
          </a:prstGeom>
          <a:noFill/>
          <a:ln w="25400" cap="flat">
            <a:solidFill>
              <a:srgbClr val="414141"/>
            </a:solidFill>
            <a:prstDash val="solid"/>
            <a:miter lim="400000"/>
            <a:tailEnd type="arrow"/>
          </a:ln>
          <a:effectLst/>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7A5FB5FC-CC73-C54F-A3AD-8FAE30D1335E}"/>
              </a:ext>
            </a:extLst>
          </p:cNvPr>
          <p:cNvSpPr txBox="1"/>
          <p:nvPr/>
        </p:nvSpPr>
        <p:spPr>
          <a:xfrm>
            <a:off x="2971812" y="3169201"/>
            <a:ext cx="951735" cy="331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687" dirty="0">
                <a:solidFill>
                  <a:srgbClr val="414141"/>
                </a:solidFill>
                <a:latin typeface="Palatino"/>
                <a:ea typeface="Palatino"/>
                <a:cs typeface="Palatino"/>
                <a:sym typeface="Palatino"/>
              </a:rPr>
              <a:t>Better off</a:t>
            </a:r>
          </a:p>
        </p:txBody>
      </p:sp>
      <p:sp>
        <p:nvSpPr>
          <p:cNvPr id="24" name="TextBox 23">
            <a:extLst>
              <a:ext uri="{FF2B5EF4-FFF2-40B4-BE49-F238E27FC236}">
                <a16:creationId xmlns:a16="http://schemas.microsoft.com/office/drawing/2014/main" id="{9A15EB85-FE40-4A45-8D66-8D3B25787F3D}"/>
              </a:ext>
            </a:extLst>
          </p:cNvPr>
          <p:cNvSpPr txBox="1"/>
          <p:nvPr/>
        </p:nvSpPr>
        <p:spPr>
          <a:xfrm>
            <a:off x="5182843" y="3775618"/>
            <a:ext cx="240451" cy="331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687" dirty="0">
                <a:solidFill>
                  <a:srgbClr val="414141"/>
                </a:solidFill>
                <a:latin typeface="Palatino"/>
                <a:ea typeface="Palatino"/>
                <a:cs typeface="Palatino"/>
                <a:sym typeface="Palatino"/>
              </a:rPr>
              <a:t>A</a:t>
            </a:r>
          </a:p>
        </p:txBody>
      </p:sp>
      <p:cxnSp>
        <p:nvCxnSpPr>
          <p:cNvPr id="25" name="Straight Connector 24">
            <a:extLst>
              <a:ext uri="{FF2B5EF4-FFF2-40B4-BE49-F238E27FC236}">
                <a16:creationId xmlns:a16="http://schemas.microsoft.com/office/drawing/2014/main" id="{8AEED065-4956-EA49-B9DA-3BD981D09601}"/>
              </a:ext>
            </a:extLst>
          </p:cNvPr>
          <p:cNvCxnSpPr/>
          <p:nvPr/>
        </p:nvCxnSpPr>
        <p:spPr>
          <a:xfrm flipH="1">
            <a:off x="3719302" y="4844662"/>
            <a:ext cx="1" cy="1637631"/>
          </a:xfrm>
          <a:prstGeom prst="line">
            <a:avLst/>
          </a:prstGeom>
          <a:noFill/>
          <a:ln w="25400" cap="flat">
            <a:solidFill>
              <a:srgbClr val="414141"/>
            </a:solidFill>
            <a:prstDash val="dot"/>
            <a:miter lim="400000"/>
          </a:ln>
          <a:effectLst/>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436933F7-4AC1-7A4D-AFAE-875FA178531A}"/>
              </a:ext>
            </a:extLst>
          </p:cNvPr>
          <p:cNvSpPr txBox="1"/>
          <p:nvPr/>
        </p:nvSpPr>
        <p:spPr>
          <a:xfrm>
            <a:off x="3757706" y="4721579"/>
            <a:ext cx="18915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t>B</a:t>
            </a:r>
            <a:endParaRPr lang="en-US" sz="1687" dirty="0">
              <a:solidFill>
                <a:srgbClr val="414141"/>
              </a:solidFill>
              <a:latin typeface="Palatino"/>
              <a:ea typeface="Palatino"/>
              <a:cs typeface="Palatino"/>
              <a:sym typeface="Palatino"/>
            </a:endParaRPr>
          </a:p>
        </p:txBody>
      </p:sp>
      <p:sp>
        <p:nvSpPr>
          <p:cNvPr id="27" name="Oval 26">
            <a:extLst>
              <a:ext uri="{FF2B5EF4-FFF2-40B4-BE49-F238E27FC236}">
                <a16:creationId xmlns:a16="http://schemas.microsoft.com/office/drawing/2014/main" id="{AFFAD4FA-0D8D-F740-8BD1-FA7DCDF4C3AE}"/>
              </a:ext>
            </a:extLst>
          </p:cNvPr>
          <p:cNvSpPr/>
          <p:nvPr/>
        </p:nvSpPr>
        <p:spPr>
          <a:xfrm>
            <a:off x="5096056" y="3850544"/>
            <a:ext cx="117662" cy="138445"/>
          </a:xfrm>
          <a:prstGeom prst="ellipse">
            <a:avLst/>
          </a:prstGeom>
          <a:blipFill rotWithShape="1">
            <a:blip r:embed="rId6"/>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225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28" name="Oval 27">
            <a:extLst>
              <a:ext uri="{FF2B5EF4-FFF2-40B4-BE49-F238E27FC236}">
                <a16:creationId xmlns:a16="http://schemas.microsoft.com/office/drawing/2014/main" id="{00FA1023-2418-0743-BBA1-47923715A4B5}"/>
              </a:ext>
            </a:extLst>
          </p:cNvPr>
          <p:cNvSpPr/>
          <p:nvPr/>
        </p:nvSpPr>
        <p:spPr>
          <a:xfrm>
            <a:off x="3681238" y="4770467"/>
            <a:ext cx="117662" cy="138445"/>
          </a:xfrm>
          <a:prstGeom prst="ellipse">
            <a:avLst/>
          </a:prstGeom>
          <a:blipFill rotWithShape="1">
            <a:blip r:embed="rId6"/>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2250">
              <a:solidFill>
                <a:srgbClr val="FFFFFF"/>
              </a:solidFill>
              <a:effectLst>
                <a:outerShdw blurRad="25400" dist="33948" dir="2700000" rotWithShape="0">
                  <a:srgbClr val="3B3936"/>
                </a:outerShdw>
              </a:effectLst>
              <a:latin typeface="Palatino"/>
              <a:ea typeface="Palatino"/>
              <a:cs typeface="Palatino"/>
              <a:sym typeface="Palatino"/>
            </a:endParaRPr>
          </a:p>
        </p:txBody>
      </p:sp>
      <p:sp>
        <p:nvSpPr>
          <p:cNvPr id="29" name="Arc 28">
            <a:extLst>
              <a:ext uri="{FF2B5EF4-FFF2-40B4-BE49-F238E27FC236}">
                <a16:creationId xmlns:a16="http://schemas.microsoft.com/office/drawing/2014/main" id="{6A32FF37-FF74-914A-AE57-B6D451B93A71}"/>
              </a:ext>
            </a:extLst>
          </p:cNvPr>
          <p:cNvSpPr/>
          <p:nvPr/>
        </p:nvSpPr>
        <p:spPr>
          <a:xfrm rot="8374939">
            <a:off x="2058089" y="1796201"/>
            <a:ext cx="4599712" cy="2402145"/>
          </a:xfrm>
          <a:prstGeom prst="arc">
            <a:avLst>
              <a:gd name="adj1" fmla="val 12240538"/>
              <a:gd name="adj2" fmla="val 20601943"/>
            </a:avLst>
          </a:prstGeom>
          <a:noFill/>
          <a:ln w="25400" cap="flat">
            <a:solidFill>
              <a:srgbClr val="414141"/>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sp>
        <p:nvSpPr>
          <p:cNvPr id="30" name="Arc 29">
            <a:extLst>
              <a:ext uri="{FF2B5EF4-FFF2-40B4-BE49-F238E27FC236}">
                <a16:creationId xmlns:a16="http://schemas.microsoft.com/office/drawing/2014/main" id="{D3340F4D-CEB8-FB45-823A-A3D438D3D123}"/>
              </a:ext>
            </a:extLst>
          </p:cNvPr>
          <p:cNvSpPr/>
          <p:nvPr/>
        </p:nvSpPr>
        <p:spPr>
          <a:xfrm rot="8374939">
            <a:off x="2198531" y="1940153"/>
            <a:ext cx="4599712" cy="2402145"/>
          </a:xfrm>
          <a:prstGeom prst="arc">
            <a:avLst>
              <a:gd name="adj1" fmla="val 12240538"/>
              <a:gd name="adj2" fmla="val 20543972"/>
            </a:avLst>
          </a:prstGeom>
          <a:noFill/>
          <a:ln w="25400" cap="flat">
            <a:solidFill>
              <a:srgbClr val="414141"/>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endParaRPr lang="en-US" sz="1266">
              <a:solidFill>
                <a:srgbClr val="000000"/>
              </a:solidFill>
            </a:endParaRPr>
          </a:p>
        </p:txBody>
      </p:sp>
      <p:pic>
        <p:nvPicPr>
          <p:cNvPr id="3" name="Picture 2">
            <a:extLst>
              <a:ext uri="{FF2B5EF4-FFF2-40B4-BE49-F238E27FC236}">
                <a16:creationId xmlns:a16="http://schemas.microsoft.com/office/drawing/2014/main" id="{0C3F3DBA-1B82-5647-A779-9722BE3ECAA7}"/>
              </a:ext>
            </a:extLst>
          </p:cNvPr>
          <p:cNvPicPr>
            <a:picLocks noChangeAspect="1"/>
          </p:cNvPicPr>
          <p:nvPr/>
        </p:nvPicPr>
        <p:blipFill>
          <a:blip r:embed="rId7"/>
          <a:stretch>
            <a:fillRect/>
          </a:stretch>
        </p:blipFill>
        <p:spPr>
          <a:xfrm>
            <a:off x="8445588" y="3345827"/>
            <a:ext cx="5017848" cy="511867"/>
          </a:xfrm>
          <a:prstGeom prst="rect">
            <a:avLst/>
          </a:prstGeom>
        </p:spPr>
      </p:pic>
    </p:spTree>
    <p:extLst>
      <p:ext uri="{BB962C8B-B14F-4D97-AF65-F5344CB8AC3E}">
        <p14:creationId xmlns:p14="http://schemas.microsoft.com/office/powerpoint/2010/main" val="131463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Portfolio of Risky Assets</a:t>
            </a:r>
          </a:p>
        </p:txBody>
      </p:sp>
    </p:spTree>
    <p:extLst>
      <p:ext uri="{BB962C8B-B14F-4D97-AF65-F5344CB8AC3E}">
        <p14:creationId xmlns:p14="http://schemas.microsoft.com/office/powerpoint/2010/main" val="129368887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D3EC833-7C98-E749-8CC3-B1A6D48A3E8C}"/>
              </a:ext>
            </a:extLst>
          </p:cNvPr>
          <p:cNvSpPr>
            <a:spLocks noGrp="1"/>
          </p:cNvSpPr>
          <p:nvPr>
            <p:ph type="title"/>
          </p:nvPr>
        </p:nvSpPr>
        <p:spPr/>
        <p:txBody>
          <a:bodyPr/>
          <a:lstStyle/>
          <a:p>
            <a:r>
              <a:rPr lang="en-US" dirty="0"/>
              <a:t>Market News</a:t>
            </a:r>
          </a:p>
        </p:txBody>
      </p:sp>
      <p:sp>
        <p:nvSpPr>
          <p:cNvPr id="3" name="Content Placeholder 2">
            <a:extLst>
              <a:ext uri="{FF2B5EF4-FFF2-40B4-BE49-F238E27FC236}">
                <a16:creationId xmlns:a16="http://schemas.microsoft.com/office/drawing/2014/main" id="{0DC6D96C-8F21-2D4B-8F27-A30AC385E2CD}"/>
              </a:ext>
            </a:extLst>
          </p:cNvPr>
          <p:cNvSpPr>
            <a:spLocks noGrp="1"/>
          </p:cNvSpPr>
          <p:nvPr>
            <p:ph idx="1"/>
          </p:nvPr>
        </p:nvSpPr>
        <p:spPr/>
        <p:txBody>
          <a:bodyPr>
            <a:normAutofit/>
          </a:bodyPr>
          <a:lstStyle/>
          <a:p>
            <a:r>
              <a:rPr lang="en-US" sz="2600" dirty="0"/>
              <a:t>Peloton</a:t>
            </a:r>
          </a:p>
        </p:txBody>
      </p:sp>
      <p:pic>
        <p:nvPicPr>
          <p:cNvPr id="6" name="Picture 5">
            <a:extLst>
              <a:ext uri="{FF2B5EF4-FFF2-40B4-BE49-F238E27FC236}">
                <a16:creationId xmlns:a16="http://schemas.microsoft.com/office/drawing/2014/main" id="{81859BB5-C519-BC45-A687-0D0494A00FBA}"/>
              </a:ext>
            </a:extLst>
          </p:cNvPr>
          <p:cNvPicPr>
            <a:picLocks noChangeAspect="1"/>
          </p:cNvPicPr>
          <p:nvPr/>
        </p:nvPicPr>
        <p:blipFill>
          <a:blip r:embed="rId3"/>
          <a:stretch>
            <a:fillRect/>
          </a:stretch>
        </p:blipFill>
        <p:spPr>
          <a:xfrm>
            <a:off x="1132769" y="2328344"/>
            <a:ext cx="8724463" cy="4529656"/>
          </a:xfrm>
          <a:prstGeom prst="rect">
            <a:avLst/>
          </a:prstGeom>
        </p:spPr>
      </p:pic>
      <p:sp>
        <p:nvSpPr>
          <p:cNvPr id="8" name="TextBox 7">
            <a:extLst>
              <a:ext uri="{FF2B5EF4-FFF2-40B4-BE49-F238E27FC236}">
                <a16:creationId xmlns:a16="http://schemas.microsoft.com/office/drawing/2014/main" id="{3B436D88-814A-4849-8656-87BE65D79ADD}"/>
              </a:ext>
            </a:extLst>
          </p:cNvPr>
          <p:cNvSpPr txBox="1"/>
          <p:nvPr/>
        </p:nvSpPr>
        <p:spPr>
          <a:xfrm>
            <a:off x="7661564" y="1505634"/>
            <a:ext cx="3155031" cy="646331"/>
          </a:xfrm>
          <a:prstGeom prst="rect">
            <a:avLst/>
          </a:prstGeom>
          <a:noFill/>
        </p:spPr>
        <p:txBody>
          <a:bodyPr wrap="none" rtlCol="0">
            <a:spAutoFit/>
          </a:bodyPr>
          <a:lstStyle/>
          <a:p>
            <a:r>
              <a:rPr lang="en-US" dirty="0"/>
              <a:t>Currently, futures markets:</a:t>
            </a:r>
          </a:p>
          <a:p>
            <a:r>
              <a:rPr lang="en-US" dirty="0"/>
              <a:t>47% of another rate cut</a:t>
            </a:r>
          </a:p>
        </p:txBody>
      </p:sp>
    </p:spTree>
    <p:extLst>
      <p:ext uri="{BB962C8B-B14F-4D97-AF65-F5344CB8AC3E}">
        <p14:creationId xmlns:p14="http://schemas.microsoft.com/office/powerpoint/2010/main" val="2318652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en-US">
                <a:ea typeface="ＭＳ Ｐゴシック" pitchFamily="34" charset="-128"/>
              </a:rPr>
              <a:t>Mean-Variance Utility</a:t>
            </a:r>
          </a:p>
        </p:txBody>
      </p:sp>
      <p:sp>
        <p:nvSpPr>
          <p:cNvPr id="44035" name="Content Placeholder 2"/>
          <p:cNvSpPr>
            <a:spLocks noGrp="1"/>
          </p:cNvSpPr>
          <p:nvPr>
            <p:ph idx="1"/>
          </p:nvPr>
        </p:nvSpPr>
        <p:spPr>
          <a:xfrm>
            <a:off x="1261872" y="1982649"/>
            <a:ext cx="7873008" cy="1576089"/>
          </a:xfrm>
        </p:spPr>
        <p:txBody>
          <a:bodyPr/>
          <a:lstStyle/>
          <a:p>
            <a:pPr eaLnBrk="1" hangingPunct="1"/>
            <a:r>
              <a:rPr lang="en-US" altLang="en-US" dirty="0">
                <a:ea typeface="ＭＳ Ｐゴシック" pitchFamily="34" charset="-128"/>
              </a:rPr>
              <a:t>Maximizing utility is the same as finding the highest possible indifference curve.  But, there are an infinite number of indifference curves.</a:t>
            </a:r>
          </a:p>
          <a:p>
            <a:pPr eaLnBrk="1" hangingPunct="1"/>
            <a:r>
              <a:rPr lang="en-US" altLang="en-US" dirty="0">
                <a:ea typeface="ＭＳ Ｐゴシック" pitchFamily="34" charset="-128"/>
              </a:rPr>
              <a:t>The portfolio choice problem usually specifies constraints:</a:t>
            </a:r>
          </a:p>
        </p:txBody>
      </p:sp>
      <p:sp>
        <p:nvSpPr>
          <p:cNvPr id="4403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61A0812F-85DE-48EB-B36F-13A83178E502}" type="slidenum">
              <a:rPr lang="en-US" altLang="en-US" sz="1219"/>
              <a:pPr eaLnBrk="1" hangingPunct="1"/>
              <a:t>40</a:t>
            </a:fld>
            <a:endParaRPr lang="en-US" altLang="en-US" sz="1219"/>
          </a:p>
        </p:txBody>
      </p:sp>
      <p:sp>
        <p:nvSpPr>
          <p:cNvPr id="44037" name="Rectangle 6"/>
          <p:cNvSpPr>
            <a:spLocks noChangeArrowheads="1"/>
          </p:cNvSpPr>
          <p:nvPr/>
        </p:nvSpPr>
        <p:spPr bwMode="auto">
          <a:xfrm>
            <a:off x="4538210" y="4135867"/>
            <a:ext cx="2094011" cy="1083469"/>
          </a:xfrm>
          <a:prstGeom prst="rect">
            <a:avLst/>
          </a:prstGeom>
          <a:solidFill>
            <a:schemeClr val="accent1"/>
          </a:solidFill>
          <a:ln w="9525">
            <a:solidFill>
              <a:schemeClr val="tx1"/>
            </a:solidFill>
            <a:round/>
            <a:headEnd/>
            <a:tailEnd/>
          </a:ln>
        </p:spPr>
        <p:txBody>
          <a:bodyPr/>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endParaRPr lang="en-US" altLang="en-US" sz="1781"/>
          </a:p>
        </p:txBody>
      </p:sp>
      <p:sp>
        <p:nvSpPr>
          <p:cNvPr id="44038" name="TextBox 7"/>
          <p:cNvSpPr txBox="1">
            <a:spLocks noChangeArrowheads="1"/>
          </p:cNvSpPr>
          <p:nvPr/>
        </p:nvSpPr>
        <p:spPr bwMode="auto">
          <a:xfrm>
            <a:off x="4748058" y="4501984"/>
            <a:ext cx="1774845" cy="366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charset="0"/>
                <a:ea typeface="ＭＳ Ｐゴシック" pitchFamily="34" charset="-128"/>
              </a:defRPr>
            </a:lvl1pPr>
            <a:lvl2pPr marL="742950" indent="-285750" eaLnBrk="0" hangingPunct="0">
              <a:defRPr sz="1900">
                <a:solidFill>
                  <a:schemeClr val="tx1"/>
                </a:solidFill>
                <a:latin typeface="Arial" charset="0"/>
                <a:ea typeface="ＭＳ Ｐゴシック" pitchFamily="34" charset="-128"/>
              </a:defRPr>
            </a:lvl2pPr>
            <a:lvl3pPr marL="1143000" indent="-228600" eaLnBrk="0" hangingPunct="0">
              <a:defRPr sz="1900">
                <a:solidFill>
                  <a:schemeClr val="tx1"/>
                </a:solidFill>
                <a:latin typeface="Arial" charset="0"/>
                <a:ea typeface="ＭＳ Ｐゴシック" pitchFamily="34" charset="-128"/>
              </a:defRPr>
            </a:lvl3pPr>
            <a:lvl4pPr marL="1600200" indent="-228600" eaLnBrk="0" hangingPunct="0">
              <a:defRPr sz="1900">
                <a:solidFill>
                  <a:schemeClr val="tx1"/>
                </a:solidFill>
                <a:latin typeface="Arial" charset="0"/>
                <a:ea typeface="ＭＳ Ｐゴシック" pitchFamily="34" charset="-128"/>
              </a:defRPr>
            </a:lvl4pPr>
            <a:lvl5pPr marL="2057400" indent="-228600" eaLnBrk="0" hangingPunct="0">
              <a:defRPr sz="19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r>
              <a:rPr lang="en-US" altLang="en-US" sz="1781"/>
              <a:t>Maximize Utility</a:t>
            </a:r>
          </a:p>
        </p:txBody>
      </p:sp>
      <p:sp>
        <p:nvSpPr>
          <p:cNvPr id="44039" name="Right Arrow 8"/>
          <p:cNvSpPr>
            <a:spLocks noChangeArrowheads="1"/>
          </p:cNvSpPr>
          <p:nvPr/>
        </p:nvSpPr>
        <p:spPr bwMode="auto">
          <a:xfrm>
            <a:off x="2148031" y="3884347"/>
            <a:ext cx="1869281" cy="1573114"/>
          </a:xfrm>
          <a:prstGeom prst="rightArrow">
            <a:avLst>
              <a:gd name="adj1" fmla="val 50000"/>
              <a:gd name="adj2" fmla="val 50034"/>
            </a:avLst>
          </a:prstGeom>
          <a:solidFill>
            <a:schemeClr val="accent1"/>
          </a:solidFill>
          <a:ln w="9525">
            <a:solidFill>
              <a:schemeClr val="tx1"/>
            </a:solidFill>
            <a:round/>
            <a:headEnd/>
            <a:tailEnd/>
          </a:ln>
        </p:spPr>
        <p:txBody>
          <a:bodyPr/>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endParaRPr lang="en-US" altLang="en-US" sz="1781"/>
          </a:p>
        </p:txBody>
      </p:sp>
      <p:sp>
        <p:nvSpPr>
          <p:cNvPr id="44040" name="TextBox 9"/>
          <p:cNvSpPr txBox="1">
            <a:spLocks noChangeArrowheads="1"/>
          </p:cNvSpPr>
          <p:nvPr/>
        </p:nvSpPr>
        <p:spPr bwMode="auto">
          <a:xfrm>
            <a:off x="2514148" y="4473707"/>
            <a:ext cx="869149" cy="366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charset="0"/>
                <a:ea typeface="ＭＳ Ｐゴシック" pitchFamily="34" charset="-128"/>
              </a:defRPr>
            </a:lvl1pPr>
            <a:lvl2pPr marL="742950" indent="-285750" eaLnBrk="0" hangingPunct="0">
              <a:defRPr sz="1900">
                <a:solidFill>
                  <a:schemeClr val="tx1"/>
                </a:solidFill>
                <a:latin typeface="Arial" charset="0"/>
                <a:ea typeface="ＭＳ Ｐゴシック" pitchFamily="34" charset="-128"/>
              </a:defRPr>
            </a:lvl2pPr>
            <a:lvl3pPr marL="1143000" indent="-228600" eaLnBrk="0" hangingPunct="0">
              <a:defRPr sz="1900">
                <a:solidFill>
                  <a:schemeClr val="tx1"/>
                </a:solidFill>
                <a:latin typeface="Arial" charset="0"/>
                <a:ea typeface="ＭＳ Ｐゴシック" pitchFamily="34" charset="-128"/>
              </a:defRPr>
            </a:lvl3pPr>
            <a:lvl4pPr marL="1600200" indent="-228600" eaLnBrk="0" hangingPunct="0">
              <a:defRPr sz="1900">
                <a:solidFill>
                  <a:schemeClr val="tx1"/>
                </a:solidFill>
                <a:latin typeface="Arial" charset="0"/>
                <a:ea typeface="ＭＳ Ｐゴシック" pitchFamily="34" charset="-128"/>
              </a:defRPr>
            </a:lvl4pPr>
            <a:lvl5pPr marL="2057400" indent="-228600" eaLnBrk="0" hangingPunct="0">
              <a:defRPr sz="19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r>
              <a:rPr lang="en-US" altLang="en-US" sz="1781"/>
              <a:t>Assets</a:t>
            </a:r>
          </a:p>
        </p:txBody>
      </p:sp>
      <p:sp>
        <p:nvSpPr>
          <p:cNvPr id="44041" name="Left Arrow 11"/>
          <p:cNvSpPr>
            <a:spLocks noChangeArrowheads="1"/>
          </p:cNvSpPr>
          <p:nvPr/>
        </p:nvSpPr>
        <p:spPr bwMode="auto">
          <a:xfrm>
            <a:off x="7193304" y="3841187"/>
            <a:ext cx="1742777" cy="1559719"/>
          </a:xfrm>
          <a:prstGeom prst="leftArrow">
            <a:avLst>
              <a:gd name="adj1" fmla="val 50000"/>
              <a:gd name="adj2" fmla="val 50012"/>
            </a:avLst>
          </a:prstGeom>
          <a:solidFill>
            <a:schemeClr val="accent1"/>
          </a:solidFill>
          <a:ln w="9525">
            <a:solidFill>
              <a:schemeClr val="tx1"/>
            </a:solidFill>
            <a:round/>
            <a:headEnd/>
            <a:tailEnd/>
          </a:ln>
        </p:spPr>
        <p:txBody>
          <a:bodyPr/>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endParaRPr lang="en-US" altLang="en-US" sz="1781"/>
          </a:p>
        </p:txBody>
      </p:sp>
      <p:sp>
        <p:nvSpPr>
          <p:cNvPr id="44042" name="TextBox 12"/>
          <p:cNvSpPr txBox="1">
            <a:spLocks noChangeArrowheads="1"/>
          </p:cNvSpPr>
          <p:nvPr/>
        </p:nvSpPr>
        <p:spPr bwMode="auto">
          <a:xfrm>
            <a:off x="7544539" y="4473707"/>
            <a:ext cx="1419820" cy="366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charset="0"/>
                <a:ea typeface="ＭＳ Ｐゴシック" pitchFamily="34" charset="-128"/>
              </a:defRPr>
            </a:lvl1pPr>
            <a:lvl2pPr marL="742950" indent="-285750" eaLnBrk="0" hangingPunct="0">
              <a:defRPr sz="1900">
                <a:solidFill>
                  <a:schemeClr val="tx1"/>
                </a:solidFill>
                <a:latin typeface="Arial" charset="0"/>
                <a:ea typeface="ＭＳ Ｐゴシック" pitchFamily="34" charset="-128"/>
              </a:defRPr>
            </a:lvl2pPr>
            <a:lvl3pPr marL="1143000" indent="-228600" eaLnBrk="0" hangingPunct="0">
              <a:defRPr sz="1900">
                <a:solidFill>
                  <a:schemeClr val="tx1"/>
                </a:solidFill>
                <a:latin typeface="Arial" charset="0"/>
                <a:ea typeface="ＭＳ Ｐゴシック" pitchFamily="34" charset="-128"/>
              </a:defRPr>
            </a:lvl3pPr>
            <a:lvl4pPr marL="1600200" indent="-228600" eaLnBrk="0" hangingPunct="0">
              <a:defRPr sz="1900">
                <a:solidFill>
                  <a:schemeClr val="tx1"/>
                </a:solidFill>
                <a:latin typeface="Arial" charset="0"/>
                <a:ea typeface="ＭＳ Ｐゴシック" pitchFamily="34" charset="-128"/>
              </a:defRPr>
            </a:lvl4pPr>
            <a:lvl5pPr marL="2057400" indent="-228600" eaLnBrk="0" hangingPunct="0">
              <a:defRPr sz="19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r>
              <a:rPr lang="en-US" altLang="en-US" sz="1781"/>
              <a:t>Constraints</a:t>
            </a:r>
          </a:p>
        </p:txBody>
      </p:sp>
      <p:sp>
        <p:nvSpPr>
          <p:cNvPr id="44043" name="Down Arrow 13"/>
          <p:cNvSpPr>
            <a:spLocks noChangeArrowheads="1"/>
          </p:cNvSpPr>
          <p:nvPr/>
        </p:nvSpPr>
        <p:spPr bwMode="auto">
          <a:xfrm>
            <a:off x="5282351" y="5444066"/>
            <a:ext cx="590847" cy="434578"/>
          </a:xfrm>
          <a:prstGeom prst="downArrow">
            <a:avLst>
              <a:gd name="adj1" fmla="val 50000"/>
              <a:gd name="adj2" fmla="val 50000"/>
            </a:avLst>
          </a:prstGeom>
          <a:solidFill>
            <a:schemeClr val="accent1"/>
          </a:solidFill>
          <a:ln w="9525">
            <a:solidFill>
              <a:schemeClr val="tx1"/>
            </a:solidFill>
            <a:round/>
            <a:headEnd/>
            <a:tailEnd/>
          </a:ln>
        </p:spPr>
        <p:txBody>
          <a:bodyPr/>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endParaRPr lang="en-US" altLang="en-US" sz="1781"/>
          </a:p>
        </p:txBody>
      </p:sp>
      <p:sp>
        <p:nvSpPr>
          <p:cNvPr id="44044" name="TextBox 14"/>
          <p:cNvSpPr txBox="1">
            <a:spLocks noChangeArrowheads="1"/>
          </p:cNvSpPr>
          <p:nvPr/>
        </p:nvSpPr>
        <p:spPr bwMode="auto">
          <a:xfrm>
            <a:off x="4017312" y="5991753"/>
            <a:ext cx="2496196" cy="366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charset="0"/>
                <a:ea typeface="ＭＳ Ｐゴシック" pitchFamily="34" charset="-128"/>
              </a:defRPr>
            </a:lvl1pPr>
            <a:lvl2pPr marL="742950" indent="-285750" eaLnBrk="0" hangingPunct="0">
              <a:defRPr sz="1900">
                <a:solidFill>
                  <a:schemeClr val="tx1"/>
                </a:solidFill>
                <a:latin typeface="Arial" charset="0"/>
                <a:ea typeface="ＭＳ Ｐゴシック" pitchFamily="34" charset="-128"/>
              </a:defRPr>
            </a:lvl2pPr>
            <a:lvl3pPr marL="1143000" indent="-228600" eaLnBrk="0" hangingPunct="0">
              <a:defRPr sz="1900">
                <a:solidFill>
                  <a:schemeClr val="tx1"/>
                </a:solidFill>
                <a:latin typeface="Arial" charset="0"/>
                <a:ea typeface="ＭＳ Ｐゴシック" pitchFamily="34" charset="-128"/>
              </a:defRPr>
            </a:lvl3pPr>
            <a:lvl4pPr marL="1600200" indent="-228600" eaLnBrk="0" hangingPunct="0">
              <a:defRPr sz="1900">
                <a:solidFill>
                  <a:schemeClr val="tx1"/>
                </a:solidFill>
                <a:latin typeface="Arial" charset="0"/>
                <a:ea typeface="ＭＳ Ｐゴシック" pitchFamily="34" charset="-128"/>
              </a:defRPr>
            </a:lvl4pPr>
            <a:lvl5pPr marL="2057400" indent="-228600" eaLnBrk="0" hangingPunct="0">
              <a:defRPr sz="19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r>
              <a:rPr lang="en-US" altLang="en-US" sz="1781" dirty="0"/>
              <a:t>Optimal asset holdings</a:t>
            </a:r>
          </a:p>
        </p:txBody>
      </p:sp>
    </p:spTree>
    <p:extLst>
      <p:ext uri="{BB962C8B-B14F-4D97-AF65-F5344CB8AC3E}">
        <p14:creationId xmlns:p14="http://schemas.microsoft.com/office/powerpoint/2010/main" val="570973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en-US">
                <a:ea typeface="ＭＳ Ｐゴシック" pitchFamily="34" charset="-128"/>
              </a:rPr>
              <a:t>Mean-Variance Utility</a:t>
            </a:r>
          </a:p>
        </p:txBody>
      </p:sp>
      <p:sp>
        <p:nvSpPr>
          <p:cNvPr id="45059" name="Content Placeholder 2"/>
          <p:cNvSpPr>
            <a:spLocks noGrp="1"/>
          </p:cNvSpPr>
          <p:nvPr>
            <p:ph idx="1"/>
          </p:nvPr>
        </p:nvSpPr>
        <p:spPr/>
        <p:txBody>
          <a:bodyPr>
            <a:normAutofit lnSpcReduction="10000"/>
          </a:bodyPr>
          <a:lstStyle/>
          <a:p>
            <a:pPr eaLnBrk="1" hangingPunct="1">
              <a:buFont typeface="Arial" charset="0"/>
              <a:buNone/>
            </a:pPr>
            <a:r>
              <a:rPr lang="en-US" altLang="en-US" u="sng" dirty="0">
                <a:ea typeface="ＭＳ Ｐゴシック" pitchFamily="34" charset="-128"/>
              </a:rPr>
              <a:t>Example</a:t>
            </a:r>
          </a:p>
          <a:p>
            <a:pPr eaLnBrk="1" hangingPunct="1"/>
            <a:r>
              <a:rPr lang="en-US" altLang="en-US" dirty="0">
                <a:ea typeface="ＭＳ Ｐゴシック" pitchFamily="34" charset="-128"/>
              </a:rPr>
              <a:t>Data 1926:01-2011:12 (Ibbotson data)</a:t>
            </a:r>
          </a:p>
          <a:p>
            <a:pPr eaLnBrk="1" hangingPunct="1">
              <a:buFont typeface="Arial" charset="0"/>
              <a:buNone/>
            </a:pPr>
            <a:endParaRPr lang="en-US" altLang="en-US" dirty="0">
              <a:ea typeface="ＭＳ Ｐゴシック" pitchFamily="34" charset="-128"/>
            </a:endParaRPr>
          </a:p>
          <a:p>
            <a:pPr eaLnBrk="1" hangingPunct="1"/>
            <a:endParaRPr lang="en-US" altLang="en-US" dirty="0">
              <a:ea typeface="ＭＳ Ｐゴシック" pitchFamily="34" charset="-128"/>
            </a:endParaRPr>
          </a:p>
          <a:p>
            <a:pPr eaLnBrk="1" hangingPunct="1"/>
            <a:endParaRPr lang="en-US" altLang="en-US" dirty="0">
              <a:ea typeface="ＭＳ Ｐゴシック" pitchFamily="34" charset="-128"/>
            </a:endParaRPr>
          </a:p>
          <a:p>
            <a:pPr eaLnBrk="1" hangingPunct="1"/>
            <a:endParaRPr lang="en-US" altLang="en-US" dirty="0">
              <a:ea typeface="ＭＳ Ｐゴシック" pitchFamily="34" charset="-128"/>
            </a:endParaRPr>
          </a:p>
          <a:p>
            <a:pPr eaLnBrk="1" hangingPunct="1"/>
            <a:r>
              <a:rPr lang="en-US" altLang="en-US" dirty="0">
                <a:ea typeface="ＭＳ Ｐゴシック" pitchFamily="34" charset="-128"/>
              </a:rPr>
              <a:t>Investor can only hold stocks or bonds.  For a given risk aversion, what holdings are optimal?  Assume the investor cannot short.</a:t>
            </a:r>
          </a:p>
          <a:p>
            <a:pPr eaLnBrk="1" hangingPunct="1"/>
            <a:r>
              <a:rPr lang="en-US" altLang="en-US" dirty="0">
                <a:ea typeface="ＭＳ Ｐゴシック" pitchFamily="34" charset="-128"/>
              </a:rPr>
              <a:t>The asset space and constraints pin down the set of feasible indifference curves.  In this case, it is the mean-variance frontier.  For the solution, see Appendix B.</a:t>
            </a:r>
          </a:p>
        </p:txBody>
      </p:sp>
      <p:sp>
        <p:nvSpPr>
          <p:cNvPr id="4506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42904A07-0236-4E2B-9D48-82E5C5C3D88C}" type="slidenum">
              <a:rPr lang="en-US" altLang="en-US" sz="1219"/>
              <a:pPr eaLnBrk="1" hangingPunct="1"/>
              <a:t>41</a:t>
            </a:fld>
            <a:endParaRPr lang="en-US" altLang="en-US" sz="1219"/>
          </a:p>
        </p:txBody>
      </p:sp>
      <p:graphicFrame>
        <p:nvGraphicFramePr>
          <p:cNvPr id="2" name="Table 1"/>
          <p:cNvGraphicFramePr>
            <a:graphicFrameLocks noGrp="1"/>
          </p:cNvGraphicFramePr>
          <p:nvPr>
            <p:extLst>
              <p:ext uri="{D42A27DB-BD31-4B8C-83A1-F6EECF244321}">
                <p14:modId xmlns:p14="http://schemas.microsoft.com/office/powerpoint/2010/main" val="1970886646"/>
              </p:ext>
            </p:extLst>
          </p:nvPr>
        </p:nvGraphicFramePr>
        <p:xfrm>
          <a:off x="1728439" y="2653287"/>
          <a:ext cx="7114479" cy="1546515"/>
        </p:xfrm>
        <a:graphic>
          <a:graphicData uri="http://schemas.openxmlformats.org/drawingml/2006/table">
            <a:tbl>
              <a:tblPr firstRow="1" bandRow="1">
                <a:tableStyleId>{5C22544A-7EE6-4342-B048-85BDC9FD1C3A}</a:tableStyleId>
              </a:tblPr>
              <a:tblGrid>
                <a:gridCol w="2877243">
                  <a:extLst>
                    <a:ext uri="{9D8B030D-6E8A-4147-A177-3AD203B41FA5}">
                      <a16:colId xmlns:a16="http://schemas.microsoft.com/office/drawing/2014/main" val="20000"/>
                    </a:ext>
                  </a:extLst>
                </a:gridCol>
                <a:gridCol w="1865743">
                  <a:extLst>
                    <a:ext uri="{9D8B030D-6E8A-4147-A177-3AD203B41FA5}">
                      <a16:colId xmlns:a16="http://schemas.microsoft.com/office/drawing/2014/main" val="20001"/>
                    </a:ext>
                  </a:extLst>
                </a:gridCol>
                <a:gridCol w="2371493">
                  <a:extLst>
                    <a:ext uri="{9D8B030D-6E8A-4147-A177-3AD203B41FA5}">
                      <a16:colId xmlns:a16="http://schemas.microsoft.com/office/drawing/2014/main" val="20002"/>
                    </a:ext>
                  </a:extLst>
                </a:gridCol>
              </a:tblGrid>
              <a:tr h="348577">
                <a:tc>
                  <a:txBody>
                    <a:bodyPr/>
                    <a:lstStyle/>
                    <a:p>
                      <a:endParaRPr lang="en-US" dirty="0"/>
                    </a:p>
                  </a:txBody>
                  <a:tcPr/>
                </a:tc>
                <a:tc>
                  <a:txBody>
                    <a:bodyPr/>
                    <a:lstStyle/>
                    <a:p>
                      <a:pPr algn="ctr"/>
                      <a:r>
                        <a:rPr lang="en-US" dirty="0"/>
                        <a:t>Mean</a:t>
                      </a:r>
                    </a:p>
                  </a:txBody>
                  <a:tcPr/>
                </a:tc>
                <a:tc>
                  <a:txBody>
                    <a:bodyPr/>
                    <a:lstStyle/>
                    <a:p>
                      <a:pPr algn="ctr"/>
                      <a:r>
                        <a:rPr lang="en-US" dirty="0"/>
                        <a:t>Std. Dev.</a:t>
                      </a:r>
                    </a:p>
                  </a:txBody>
                  <a:tcPr/>
                </a:tc>
                <a:extLst>
                  <a:ext uri="{0D108BD9-81ED-4DB2-BD59-A6C34878D82A}">
                    <a16:rowId xmlns:a16="http://schemas.microsoft.com/office/drawing/2014/main" val="10000"/>
                  </a:ext>
                </a:extLst>
              </a:tr>
              <a:tr h="348577">
                <a:tc>
                  <a:txBody>
                    <a:bodyPr/>
                    <a:lstStyle/>
                    <a:p>
                      <a:r>
                        <a:rPr lang="en-US" dirty="0"/>
                        <a:t>Stocks</a:t>
                      </a:r>
                    </a:p>
                  </a:txBody>
                  <a:tcPr/>
                </a:tc>
                <a:tc>
                  <a:txBody>
                    <a:bodyPr/>
                    <a:lstStyle/>
                    <a:p>
                      <a:pPr algn="ctr"/>
                      <a:r>
                        <a:rPr lang="en-US" dirty="0"/>
                        <a:t>0.1119</a:t>
                      </a:r>
                    </a:p>
                  </a:txBody>
                  <a:tcPr/>
                </a:tc>
                <a:tc>
                  <a:txBody>
                    <a:bodyPr/>
                    <a:lstStyle/>
                    <a:p>
                      <a:pPr algn="ctr"/>
                      <a:r>
                        <a:rPr lang="en-US" dirty="0"/>
                        <a:t>0.1915</a:t>
                      </a:r>
                    </a:p>
                  </a:txBody>
                  <a:tcPr/>
                </a:tc>
                <a:extLst>
                  <a:ext uri="{0D108BD9-81ED-4DB2-BD59-A6C34878D82A}">
                    <a16:rowId xmlns:a16="http://schemas.microsoft.com/office/drawing/2014/main" val="10001"/>
                  </a:ext>
                </a:extLst>
              </a:tr>
              <a:tr h="348577">
                <a:tc>
                  <a:txBody>
                    <a:bodyPr/>
                    <a:lstStyle/>
                    <a:p>
                      <a:r>
                        <a:rPr lang="en-US" dirty="0"/>
                        <a:t>Bonds</a:t>
                      </a:r>
                    </a:p>
                  </a:txBody>
                  <a:tcPr/>
                </a:tc>
                <a:tc>
                  <a:txBody>
                    <a:bodyPr/>
                    <a:lstStyle/>
                    <a:p>
                      <a:pPr algn="ctr"/>
                      <a:r>
                        <a:rPr lang="en-US" dirty="0"/>
                        <a:t>0.0591</a:t>
                      </a:r>
                    </a:p>
                  </a:txBody>
                  <a:tcPr/>
                </a:tc>
                <a:tc>
                  <a:txBody>
                    <a:bodyPr/>
                    <a:lstStyle/>
                    <a:p>
                      <a:pPr algn="ctr"/>
                      <a:r>
                        <a:rPr lang="en-US" dirty="0"/>
                        <a:t>0.0833</a:t>
                      </a:r>
                    </a:p>
                  </a:txBody>
                  <a:tcPr/>
                </a:tc>
                <a:extLst>
                  <a:ext uri="{0D108BD9-81ED-4DB2-BD59-A6C34878D82A}">
                    <a16:rowId xmlns:a16="http://schemas.microsoft.com/office/drawing/2014/main" val="10002"/>
                  </a:ext>
                </a:extLst>
              </a:tr>
              <a:tr h="449235">
                <a:tc gridSpan="3">
                  <a:txBody>
                    <a:bodyPr/>
                    <a:lstStyle/>
                    <a:p>
                      <a:r>
                        <a:rPr lang="en-US" dirty="0"/>
                        <a:t>Correlation(</a:t>
                      </a:r>
                      <a:r>
                        <a:rPr lang="en-US" dirty="0" err="1"/>
                        <a:t>stocks,bonds</a:t>
                      </a:r>
                      <a:r>
                        <a:rPr lang="en-US" dirty="0"/>
                        <a:t>)=0.1113</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8585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1"/>
          <p:cNvSpPr>
            <a:spLocks noGrp="1"/>
          </p:cNvSpPr>
          <p:nvPr>
            <p:ph type="title"/>
          </p:nvPr>
        </p:nvSpPr>
        <p:spPr/>
        <p:txBody>
          <a:bodyPr/>
          <a:lstStyle/>
          <a:p>
            <a:r>
              <a:rPr lang="en-US" altLang="en-US">
                <a:ea typeface="ＭＳ Ｐゴシック" pitchFamily="34" charset="-128"/>
              </a:rPr>
              <a:t>Mean-Variance Frontier</a:t>
            </a:r>
          </a:p>
        </p:txBody>
      </p:sp>
      <p:sp>
        <p:nvSpPr>
          <p:cNvPr id="7173" name="Content Placeholder 2"/>
          <p:cNvSpPr>
            <a:spLocks noGrp="1"/>
          </p:cNvSpPr>
          <p:nvPr>
            <p:ph idx="1"/>
          </p:nvPr>
        </p:nvSpPr>
        <p:spPr/>
        <p:txBody>
          <a:bodyPr/>
          <a:lstStyle/>
          <a:p>
            <a:r>
              <a:rPr lang="en-US" altLang="en-US">
                <a:ea typeface="ＭＳ Ｐゴシック" pitchFamily="34" charset="-128"/>
              </a:rPr>
              <a:t>For two assets, the mean-variance frontier is traced by taking all combinations of the two assets A and B:</a:t>
            </a:r>
          </a:p>
          <a:p>
            <a:r>
              <a:rPr lang="en-US" altLang="en-US">
                <a:ea typeface="ＭＳ Ｐゴシック" pitchFamily="34" charset="-128"/>
              </a:rPr>
              <a:t>Asset A: E(r</a:t>
            </a:r>
            <a:r>
              <a:rPr lang="en-US" altLang="en-US" baseline="-25000">
                <a:ea typeface="ＭＳ Ｐゴシック" pitchFamily="34" charset="-128"/>
              </a:rPr>
              <a:t>A</a:t>
            </a:r>
            <a:r>
              <a:rPr lang="en-US" altLang="en-US">
                <a:ea typeface="ＭＳ Ｐゴシック" pitchFamily="34" charset="-128"/>
              </a:rPr>
              <a:t>) and </a:t>
            </a:r>
            <a:r>
              <a:rPr lang="en-US" altLang="en-US">
                <a:latin typeface="Symbol" pitchFamily="18" charset="2"/>
                <a:ea typeface="ＭＳ Ｐゴシック" pitchFamily="34" charset="-128"/>
              </a:rPr>
              <a:t>s</a:t>
            </a:r>
            <a:r>
              <a:rPr lang="en-US" altLang="en-US" baseline="-25000">
                <a:ea typeface="ＭＳ Ｐゴシック" pitchFamily="34" charset="-128"/>
              </a:rPr>
              <a:t>A</a:t>
            </a:r>
            <a:r>
              <a:rPr lang="en-US" altLang="en-US">
                <a:ea typeface="ＭＳ Ｐゴシック" pitchFamily="34" charset="-128"/>
              </a:rPr>
              <a:t>, held with weight w</a:t>
            </a:r>
          </a:p>
          <a:p>
            <a:r>
              <a:rPr lang="en-US" altLang="en-US">
                <a:ea typeface="ＭＳ Ｐゴシック" pitchFamily="34" charset="-128"/>
              </a:rPr>
              <a:t>Asset B: E(r</a:t>
            </a:r>
            <a:r>
              <a:rPr lang="en-US" altLang="en-US" baseline="-25000">
                <a:ea typeface="ＭＳ Ｐゴシック" pitchFamily="34" charset="-128"/>
              </a:rPr>
              <a:t>B</a:t>
            </a:r>
            <a:r>
              <a:rPr lang="en-US" altLang="en-US">
                <a:ea typeface="ＭＳ Ｐゴシック" pitchFamily="34" charset="-128"/>
              </a:rPr>
              <a:t>) and </a:t>
            </a:r>
            <a:r>
              <a:rPr lang="en-US" altLang="en-US">
                <a:latin typeface="Symbol" pitchFamily="18" charset="2"/>
                <a:ea typeface="ＭＳ Ｐゴシック" pitchFamily="34" charset="-128"/>
              </a:rPr>
              <a:t>s</a:t>
            </a:r>
            <a:r>
              <a:rPr lang="en-US" altLang="en-US" baseline="-25000">
                <a:ea typeface="ＭＳ Ｐゴシック" pitchFamily="34" charset="-128"/>
              </a:rPr>
              <a:t>B</a:t>
            </a:r>
            <a:r>
              <a:rPr lang="en-US" altLang="en-US">
                <a:ea typeface="ＭＳ Ｐゴシック" pitchFamily="34" charset="-128"/>
              </a:rPr>
              <a:t>, held with weight 1-w</a:t>
            </a:r>
          </a:p>
          <a:p>
            <a:r>
              <a:rPr lang="en-US" altLang="en-US">
                <a:ea typeface="ＭＳ Ｐゴシック" pitchFamily="34" charset="-128"/>
              </a:rPr>
              <a:t>Correlation between A and B: </a:t>
            </a:r>
            <a:r>
              <a:rPr lang="en-US" altLang="en-US">
                <a:latin typeface="Symbol" pitchFamily="18" charset="2"/>
                <a:ea typeface="ＭＳ Ｐゴシック" pitchFamily="34" charset="-128"/>
              </a:rPr>
              <a:t>r</a:t>
            </a:r>
          </a:p>
          <a:p>
            <a:r>
              <a:rPr lang="en-US" altLang="en-US">
                <a:ea typeface="ＭＳ Ｐゴシック" pitchFamily="34" charset="-128"/>
              </a:rPr>
              <a:t>Portfolio p: E(r</a:t>
            </a:r>
            <a:r>
              <a:rPr lang="en-US" altLang="en-US" baseline="-25000">
                <a:ea typeface="ＭＳ Ｐゴシック" pitchFamily="34" charset="-128"/>
              </a:rPr>
              <a:t>p</a:t>
            </a:r>
            <a:r>
              <a:rPr lang="en-US" altLang="en-US">
                <a:ea typeface="ＭＳ Ｐゴシック" pitchFamily="34" charset="-128"/>
              </a:rPr>
              <a:t>) and </a:t>
            </a:r>
            <a:r>
              <a:rPr lang="en-US" altLang="en-US">
                <a:latin typeface="Symbol" pitchFamily="18" charset="2"/>
                <a:ea typeface="ＭＳ Ｐゴシック" pitchFamily="34" charset="-128"/>
              </a:rPr>
              <a:t>s</a:t>
            </a:r>
            <a:r>
              <a:rPr lang="en-US" altLang="en-US" baseline="-25000">
                <a:ea typeface="ＭＳ Ｐゴシック" pitchFamily="34" charset="-128"/>
              </a:rPr>
              <a:t>p</a:t>
            </a:r>
          </a:p>
          <a:p>
            <a:endParaRPr lang="en-US" altLang="en-US">
              <a:ea typeface="ＭＳ Ｐゴシック" pitchFamily="34" charset="-128"/>
            </a:endParaRPr>
          </a:p>
          <a:p>
            <a:endParaRPr lang="en-US" altLang="en-US">
              <a:ea typeface="ＭＳ Ｐゴシック" pitchFamily="34" charset="-128"/>
            </a:endParaRPr>
          </a:p>
          <a:p>
            <a:pPr>
              <a:buFont typeface="Arial" charset="0"/>
              <a:buNone/>
            </a:pPr>
            <a:endParaRPr lang="en-US" altLang="en-US">
              <a:ea typeface="ＭＳ Ｐゴシック" pitchFamily="34" charset="-128"/>
            </a:endParaRPr>
          </a:p>
          <a:p>
            <a:pPr>
              <a:buFont typeface="Arial" charset="0"/>
              <a:buNone/>
            </a:pPr>
            <a:r>
              <a:rPr lang="en-US" altLang="en-US">
                <a:ea typeface="ＭＳ Ｐゴシック" pitchFamily="34" charset="-128"/>
              </a:rPr>
              <a:t>	[What does it mean for w&lt;0 or w&gt;1?]</a:t>
            </a:r>
            <a:endParaRPr lang="en-US" altLang="en-US" baseline="-25000">
              <a:ea typeface="ＭＳ Ｐゴシック" pitchFamily="34" charset="-128"/>
            </a:endParaRPr>
          </a:p>
          <a:p>
            <a:endParaRPr lang="en-US" altLang="en-US" baseline="-25000">
              <a:ea typeface="ＭＳ Ｐゴシック" pitchFamily="34" charset="-128"/>
            </a:endParaRPr>
          </a:p>
          <a:p>
            <a:pPr>
              <a:buFont typeface="Arial" charset="0"/>
              <a:buNone/>
            </a:pPr>
            <a:endParaRPr lang="en-US" altLang="en-US" baseline="-25000">
              <a:ea typeface="ＭＳ Ｐゴシック" pitchFamily="34" charset="-128"/>
            </a:endParaRPr>
          </a:p>
        </p:txBody>
      </p:sp>
      <p:sp>
        <p:nvSpPr>
          <p:cNvPr id="71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81">
                <a:solidFill>
                  <a:schemeClr val="tx1"/>
                </a:solidFill>
                <a:latin typeface="Arial" charset="0"/>
                <a:ea typeface="ＭＳ Ｐゴシック" pitchFamily="34" charset="-128"/>
              </a:defRPr>
            </a:lvl1pPr>
            <a:lvl2pPr marL="696516" indent="-267891" eaLnBrk="0" hangingPunct="0">
              <a:defRPr sz="1781">
                <a:solidFill>
                  <a:schemeClr val="tx1"/>
                </a:solidFill>
                <a:latin typeface="Arial" charset="0"/>
                <a:ea typeface="ＭＳ Ｐゴシック" pitchFamily="34" charset="-128"/>
              </a:defRPr>
            </a:lvl2pPr>
            <a:lvl3pPr marL="1071563" indent="-214313" eaLnBrk="0" hangingPunct="0">
              <a:defRPr sz="1781">
                <a:solidFill>
                  <a:schemeClr val="tx1"/>
                </a:solidFill>
                <a:latin typeface="Arial" charset="0"/>
                <a:ea typeface="ＭＳ Ｐゴシック" pitchFamily="34" charset="-128"/>
              </a:defRPr>
            </a:lvl3pPr>
            <a:lvl4pPr marL="1500188" indent="-214313" eaLnBrk="0" hangingPunct="0">
              <a:defRPr sz="1781">
                <a:solidFill>
                  <a:schemeClr val="tx1"/>
                </a:solidFill>
                <a:latin typeface="Arial" charset="0"/>
                <a:ea typeface="ＭＳ Ｐゴシック" pitchFamily="34" charset="-128"/>
              </a:defRPr>
            </a:lvl4pPr>
            <a:lvl5pPr marL="1928813" indent="-214313" eaLnBrk="0" hangingPunct="0">
              <a:defRPr sz="1781">
                <a:solidFill>
                  <a:schemeClr val="tx1"/>
                </a:solidFill>
                <a:latin typeface="Arial" charset="0"/>
                <a:ea typeface="ＭＳ Ｐゴシック" pitchFamily="34" charset="-128"/>
              </a:defRPr>
            </a:lvl5pPr>
            <a:lvl6pPr marL="2357438" indent="-214313"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67F1036E-03D6-4247-9FFA-BBA1CE7A9869}" type="slidenum">
              <a:rPr lang="en-US" altLang="en-US" sz="1219"/>
              <a:pPr eaLnBrk="1" hangingPunct="1"/>
              <a:t>42</a:t>
            </a:fld>
            <a:endParaRPr lang="en-US" altLang="en-US" sz="1219"/>
          </a:p>
        </p:txBody>
      </p:sp>
      <p:graphicFrame>
        <p:nvGraphicFramePr>
          <p:cNvPr id="7170" name="Object 3"/>
          <p:cNvGraphicFramePr>
            <a:graphicFrameLocks noChangeAspect="1"/>
          </p:cNvGraphicFramePr>
          <p:nvPr/>
        </p:nvGraphicFramePr>
        <p:xfrm>
          <a:off x="4667250" y="1750219"/>
          <a:ext cx="857250" cy="186036"/>
        </p:xfrm>
        <a:graphic>
          <a:graphicData uri="http://schemas.openxmlformats.org/presentationml/2006/ole">
            <mc:AlternateContent xmlns:mc="http://schemas.openxmlformats.org/markup-compatibility/2006">
              <mc:Choice xmlns:v="urn:schemas-microsoft-com:vml" Requires="v">
                <p:oleObj spid="_x0000_s8420" name="Equation" r:id="rId4" imgW="435285" imgH="677109" progId="Equation.DSMT4">
                  <p:embed/>
                </p:oleObj>
              </mc:Choice>
              <mc:Fallback>
                <p:oleObj name="Equation" r:id="rId4" imgW="435285" imgH="67710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1750219"/>
                        <a:ext cx="857250" cy="18603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71" name="Object 4"/>
          <p:cNvGraphicFramePr>
            <a:graphicFrameLocks noChangeAspect="1"/>
          </p:cNvGraphicFramePr>
          <p:nvPr>
            <p:extLst>
              <p:ext uri="{D42A27DB-BD31-4B8C-83A1-F6EECF244321}">
                <p14:modId xmlns:p14="http://schemas.microsoft.com/office/powerpoint/2010/main" val="1906280052"/>
              </p:ext>
            </p:extLst>
          </p:nvPr>
        </p:nvGraphicFramePr>
        <p:xfrm>
          <a:off x="2961013" y="4575054"/>
          <a:ext cx="5197078" cy="961430"/>
        </p:xfrm>
        <a:graphic>
          <a:graphicData uri="http://schemas.openxmlformats.org/presentationml/2006/ole">
            <mc:AlternateContent xmlns:mc="http://schemas.openxmlformats.org/markup-compatibility/2006">
              <mc:Choice xmlns:v="urn:schemas-microsoft-com:vml" Requires="v">
                <p:oleObj spid="_x0000_s8421" name="Equation" r:id="rId6" imgW="2882900" imgH="533400" progId="Equation.DSMT4">
                  <p:embed/>
                </p:oleObj>
              </mc:Choice>
              <mc:Fallback>
                <p:oleObj name="Equation" r:id="rId6" imgW="2882900" imgH="533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1013" y="4575054"/>
                        <a:ext cx="5197078" cy="96143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46F178AD-947C-FE4D-A85E-730F34724240}"/>
              </a:ext>
            </a:extLst>
          </p:cNvPr>
          <p:cNvSpPr txBox="1"/>
          <p:nvPr/>
        </p:nvSpPr>
        <p:spPr>
          <a:xfrm>
            <a:off x="8768862" y="539261"/>
            <a:ext cx="2286000" cy="646331"/>
          </a:xfrm>
          <a:prstGeom prst="rect">
            <a:avLst/>
          </a:prstGeom>
          <a:noFill/>
        </p:spPr>
        <p:txBody>
          <a:bodyPr wrap="square" rtlCol="0">
            <a:spAutoFit/>
          </a:bodyPr>
          <a:lstStyle/>
          <a:p>
            <a:r>
              <a:rPr lang="en-US" dirty="0"/>
              <a:t>A = Stocks</a:t>
            </a:r>
          </a:p>
          <a:p>
            <a:r>
              <a:rPr lang="en-US" dirty="0"/>
              <a:t>B= Bonds….</a:t>
            </a:r>
          </a:p>
        </p:txBody>
      </p:sp>
    </p:spTree>
    <p:extLst>
      <p:ext uri="{BB962C8B-B14F-4D97-AF65-F5344CB8AC3E}">
        <p14:creationId xmlns:p14="http://schemas.microsoft.com/office/powerpoint/2010/main" val="1070635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261872" y="365760"/>
            <a:ext cx="9692640" cy="946205"/>
          </a:xfrm>
        </p:spPr>
        <p:txBody>
          <a:bodyPr/>
          <a:lstStyle/>
          <a:p>
            <a:pPr eaLnBrk="1" hangingPunct="1"/>
            <a:r>
              <a:rPr lang="en-US" altLang="en-US">
                <a:ea typeface="ＭＳ Ｐゴシック" pitchFamily="34" charset="-128"/>
              </a:rPr>
              <a:t>Mean-Variance Utility</a:t>
            </a:r>
          </a:p>
        </p:txBody>
      </p:sp>
      <p:sp>
        <p:nvSpPr>
          <p:cNvPr id="46083"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18EE17C6-6084-4DE1-8754-934AF2C0E94A}" type="slidenum">
              <a:rPr lang="en-US" altLang="en-US" sz="1219"/>
              <a:pPr eaLnBrk="1" hangingPunct="1"/>
              <a:t>43</a:t>
            </a:fld>
            <a:endParaRPr lang="en-US" altLang="en-US" sz="1219"/>
          </a:p>
        </p:txBody>
      </p:sp>
      <p:pic>
        <p:nvPicPr>
          <p:cNvPr id="5" name="Picture 4"/>
          <p:cNvPicPr>
            <a:picLocks noChangeAspect="1"/>
          </p:cNvPicPr>
          <p:nvPr/>
        </p:nvPicPr>
        <p:blipFill>
          <a:blip r:embed="rId3" cstate="print"/>
          <a:srcRect/>
          <a:stretch>
            <a:fillRect/>
          </a:stretch>
        </p:blipFill>
        <p:spPr bwMode="auto">
          <a:xfrm>
            <a:off x="2640066" y="1104060"/>
            <a:ext cx="6839261" cy="5129446"/>
          </a:xfrm>
          <a:prstGeom prst="rect">
            <a:avLst/>
          </a:prstGeom>
          <a:noFill/>
          <a:ln w="9525">
            <a:noFill/>
            <a:miter lim="800000"/>
            <a:headEnd/>
            <a:tailEnd/>
          </a:ln>
        </p:spPr>
      </p:pic>
    </p:spTree>
    <p:extLst>
      <p:ext uri="{BB962C8B-B14F-4D97-AF65-F5344CB8AC3E}">
        <p14:creationId xmlns:p14="http://schemas.microsoft.com/office/powerpoint/2010/main" val="852209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261872" y="365760"/>
            <a:ext cx="9692640" cy="780460"/>
          </a:xfrm>
        </p:spPr>
        <p:txBody>
          <a:bodyPr/>
          <a:lstStyle/>
          <a:p>
            <a:pPr eaLnBrk="1" hangingPunct="1"/>
            <a:r>
              <a:rPr lang="en-US" altLang="en-US" dirty="0">
                <a:ea typeface="ＭＳ Ｐゴシック" pitchFamily="34" charset="-128"/>
              </a:rPr>
              <a:t>Mean-Variance Utility</a:t>
            </a:r>
          </a:p>
        </p:txBody>
      </p:sp>
      <p:sp>
        <p:nvSpPr>
          <p:cNvPr id="4710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1443E29F-C3DC-4F35-9EF3-EF8D89D73334}" type="slidenum">
              <a:rPr lang="en-US" altLang="en-US" sz="1219"/>
              <a:pPr eaLnBrk="1" hangingPunct="1"/>
              <a:t>44</a:t>
            </a:fld>
            <a:endParaRPr lang="en-US" altLang="en-US" sz="1219"/>
          </a:p>
        </p:txBody>
      </p:sp>
      <p:pic>
        <p:nvPicPr>
          <p:cNvPr id="5" name="Picture 4"/>
          <p:cNvPicPr>
            <a:picLocks noChangeAspect="1"/>
          </p:cNvPicPr>
          <p:nvPr/>
        </p:nvPicPr>
        <p:blipFill>
          <a:blip r:embed="rId3" cstate="print"/>
          <a:srcRect/>
          <a:stretch>
            <a:fillRect/>
          </a:stretch>
        </p:blipFill>
        <p:spPr bwMode="auto">
          <a:xfrm>
            <a:off x="2806257" y="1484151"/>
            <a:ext cx="6603870" cy="4952903"/>
          </a:xfrm>
          <a:prstGeom prst="rect">
            <a:avLst/>
          </a:prstGeom>
          <a:noFill/>
          <a:ln w="9525">
            <a:noFill/>
            <a:miter lim="800000"/>
            <a:headEnd/>
            <a:tailEnd/>
          </a:ln>
        </p:spPr>
      </p:pic>
    </p:spTree>
    <p:extLst>
      <p:ext uri="{BB962C8B-B14F-4D97-AF65-F5344CB8AC3E}">
        <p14:creationId xmlns:p14="http://schemas.microsoft.com/office/powerpoint/2010/main" val="712249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261872" y="365760"/>
            <a:ext cx="9692640" cy="878832"/>
          </a:xfrm>
        </p:spPr>
        <p:txBody>
          <a:bodyPr/>
          <a:lstStyle/>
          <a:p>
            <a:pPr eaLnBrk="1" hangingPunct="1"/>
            <a:r>
              <a:rPr lang="en-US" altLang="en-US">
                <a:ea typeface="ＭＳ Ｐゴシック" pitchFamily="34" charset="-128"/>
              </a:rPr>
              <a:t>Mean-Variance Utility</a:t>
            </a:r>
          </a:p>
        </p:txBody>
      </p:sp>
      <p:sp>
        <p:nvSpPr>
          <p:cNvPr id="4710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1443E29F-C3DC-4F35-9EF3-EF8D89D73334}" type="slidenum">
              <a:rPr lang="en-US" altLang="en-US" sz="1219"/>
              <a:pPr eaLnBrk="1" hangingPunct="1"/>
              <a:t>45</a:t>
            </a:fld>
            <a:endParaRPr lang="en-US" altLang="en-US" sz="1219"/>
          </a:p>
        </p:txBody>
      </p:sp>
      <p:pic>
        <p:nvPicPr>
          <p:cNvPr id="6" name="Picture 5"/>
          <p:cNvPicPr>
            <a:picLocks noChangeAspect="1"/>
          </p:cNvPicPr>
          <p:nvPr/>
        </p:nvPicPr>
        <p:blipFill>
          <a:blip r:embed="rId3" cstate="print"/>
          <a:srcRect/>
          <a:stretch>
            <a:fillRect/>
          </a:stretch>
        </p:blipFill>
        <p:spPr bwMode="auto">
          <a:xfrm>
            <a:off x="2878971" y="1244592"/>
            <a:ext cx="6472706" cy="4854530"/>
          </a:xfrm>
          <a:prstGeom prst="rect">
            <a:avLst/>
          </a:prstGeom>
          <a:noFill/>
          <a:ln w="9525">
            <a:noFill/>
            <a:miter lim="800000"/>
            <a:headEnd/>
            <a:tailEnd/>
          </a:ln>
        </p:spPr>
      </p:pic>
    </p:spTree>
    <p:extLst>
      <p:ext uri="{BB962C8B-B14F-4D97-AF65-F5344CB8AC3E}">
        <p14:creationId xmlns:p14="http://schemas.microsoft.com/office/powerpoint/2010/main" val="692428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Mean-Variance</a:t>
            </a:r>
          </a:p>
        </p:txBody>
      </p:sp>
    </p:spTree>
    <p:extLst>
      <p:ext uri="{BB962C8B-B14F-4D97-AF65-F5344CB8AC3E}">
        <p14:creationId xmlns:p14="http://schemas.microsoft.com/office/powerpoint/2010/main" val="134461438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altLang="en-US">
                <a:ea typeface="ＭＳ Ｐゴシック" pitchFamily="34" charset="-128"/>
              </a:rPr>
              <a:t>Mean-Variance Utility Drawbacks</a:t>
            </a:r>
          </a:p>
        </p:txBody>
      </p:sp>
      <p:sp>
        <p:nvSpPr>
          <p:cNvPr id="52227" name="Content Placeholder 2"/>
          <p:cNvSpPr>
            <a:spLocks noGrp="1"/>
          </p:cNvSpPr>
          <p:nvPr>
            <p:ph idx="1"/>
          </p:nvPr>
        </p:nvSpPr>
        <p:spPr/>
        <p:txBody>
          <a:bodyPr>
            <a:normAutofit fontScale="92500" lnSpcReduction="20000"/>
          </a:bodyPr>
          <a:lstStyle/>
          <a:p>
            <a:pPr eaLnBrk="1" hangingPunct="1"/>
            <a:r>
              <a:rPr lang="en-US" altLang="en-US" dirty="0">
                <a:ea typeface="ＭＳ Ｐゴシック" pitchFamily="34" charset="-128"/>
              </a:rPr>
              <a:t>Symmetry of upside and downside movements</a:t>
            </a:r>
          </a:p>
          <a:p>
            <a:pPr lvl="1"/>
            <a:r>
              <a:rPr lang="en-US" altLang="en-US" dirty="0">
                <a:ea typeface="ＭＳ Ｐゴシック" pitchFamily="34" charset="-128"/>
              </a:rPr>
              <a:t>Variance treats upside and downside returns the same, relative to the mean.  People are generally more risk averse over downside losses than over upside gains.</a:t>
            </a:r>
          </a:p>
          <a:p>
            <a:pPr eaLnBrk="1" hangingPunct="1"/>
            <a:r>
              <a:rPr lang="en-US" altLang="en-US" dirty="0">
                <a:ea typeface="ＭＳ Ｐゴシック" pitchFamily="34" charset="-128"/>
              </a:rPr>
              <a:t>Only first two moments matter</a:t>
            </a:r>
          </a:p>
          <a:p>
            <a:pPr lvl="1"/>
            <a:r>
              <a:rPr lang="en-US" altLang="en-US" dirty="0">
                <a:ea typeface="ＭＳ Ｐゴシック" pitchFamily="34" charset="-128"/>
              </a:rPr>
              <a:t>People prefer positive skewness than negative skewness.  People dislike fat tails, especially on the downside.  </a:t>
            </a:r>
          </a:p>
          <a:p>
            <a:pPr eaLnBrk="1" hangingPunct="1"/>
            <a:r>
              <a:rPr lang="en-US" altLang="en-US" dirty="0">
                <a:ea typeface="ＭＳ Ｐゴシック" pitchFamily="34" charset="-128"/>
              </a:rPr>
              <a:t>Real-world vs. subjective probabilities</a:t>
            </a:r>
          </a:p>
          <a:p>
            <a:pPr lvl="1"/>
            <a:r>
              <a:rPr lang="en-US" altLang="en-US" dirty="0">
                <a:ea typeface="ＭＳ Ｐゴシック" pitchFamily="34" charset="-128"/>
              </a:rPr>
              <a:t>The actual return distributions of assets are different to those perceived by agents</a:t>
            </a:r>
          </a:p>
          <a:p>
            <a:pPr lvl="1"/>
            <a:endParaRPr lang="en-US" altLang="en-US" dirty="0">
              <a:ea typeface="ＭＳ Ｐゴシック" pitchFamily="34" charset="-128"/>
            </a:endParaRPr>
          </a:p>
          <a:p>
            <a:r>
              <a:rPr lang="en-US" altLang="en-US" dirty="0">
                <a:ea typeface="ＭＳ Ｐゴシック" pitchFamily="34" charset="-128"/>
              </a:rPr>
              <a:t>More realistic </a:t>
            </a:r>
            <a:r>
              <a:rPr lang="en-US" altLang="en-US">
                <a:ea typeface="ＭＳ Ｐゴシック" pitchFamily="34" charset="-128"/>
              </a:rPr>
              <a:t>utility functions (see appendix for more details):</a:t>
            </a:r>
            <a:endParaRPr lang="en-US" altLang="en-US" dirty="0">
              <a:ea typeface="ＭＳ Ｐゴシック" pitchFamily="34" charset="-128"/>
            </a:endParaRPr>
          </a:p>
          <a:p>
            <a:pPr lvl="1"/>
            <a:r>
              <a:rPr lang="en-US" altLang="en-US" dirty="0">
                <a:ea typeface="ＭＳ Ｐゴシック" pitchFamily="34" charset="-128"/>
              </a:rPr>
              <a:t>Safety first</a:t>
            </a:r>
          </a:p>
          <a:p>
            <a:pPr lvl="1"/>
            <a:r>
              <a:rPr lang="en-US" altLang="en-US" dirty="0">
                <a:ea typeface="ＭＳ Ｐゴシック" pitchFamily="34" charset="-128"/>
              </a:rPr>
              <a:t>Loss aversion or prospect theory</a:t>
            </a:r>
          </a:p>
          <a:p>
            <a:pPr lvl="1"/>
            <a:r>
              <a:rPr lang="en-US" altLang="en-US" dirty="0">
                <a:ea typeface="ＭＳ Ｐゴシック" pitchFamily="34" charset="-128"/>
              </a:rPr>
              <a:t>Disappointment aversion</a:t>
            </a:r>
          </a:p>
          <a:p>
            <a:pPr lvl="1"/>
            <a:r>
              <a:rPr lang="en-US" altLang="en-US" dirty="0">
                <a:ea typeface="ＭＳ Ｐゴシック" pitchFamily="34" charset="-128"/>
              </a:rPr>
              <a:t>Habit</a:t>
            </a:r>
          </a:p>
          <a:p>
            <a:pPr lvl="1"/>
            <a:r>
              <a:rPr lang="en-US" altLang="en-US" dirty="0">
                <a:ea typeface="ＭＳ Ｐゴシック" pitchFamily="34" charset="-128"/>
              </a:rPr>
              <a:t>Keeping up with the Jones</a:t>
            </a:r>
          </a:p>
          <a:p>
            <a:pPr lvl="1"/>
            <a:r>
              <a:rPr lang="en-US" altLang="en-US" dirty="0">
                <a:ea typeface="ＭＳ Ｐゴシック" pitchFamily="34" charset="-128"/>
              </a:rPr>
              <a:t>Uncertainty Aversion</a:t>
            </a:r>
          </a:p>
        </p:txBody>
      </p:sp>
      <p:sp>
        <p:nvSpPr>
          <p:cNvPr id="5222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E18B190A-7363-44C0-87EC-BA45C1B875E7}" type="slidenum">
              <a:rPr lang="en-US" altLang="en-US" sz="1219"/>
              <a:pPr eaLnBrk="1" hangingPunct="1"/>
              <a:t>47</a:t>
            </a:fld>
            <a:endParaRPr lang="en-US" altLang="en-US" sz="1219"/>
          </a:p>
        </p:txBody>
      </p:sp>
    </p:spTree>
    <p:extLst>
      <p:ext uri="{BB962C8B-B14F-4D97-AF65-F5344CB8AC3E}">
        <p14:creationId xmlns:p14="http://schemas.microsoft.com/office/powerpoint/2010/main" val="680692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Ambiguity Aversion</a:t>
            </a:r>
          </a:p>
        </p:txBody>
      </p:sp>
      <p:sp>
        <p:nvSpPr>
          <p:cNvPr id="3" name="Content Placeholder 2"/>
          <p:cNvSpPr>
            <a:spLocks noGrp="1"/>
          </p:cNvSpPr>
          <p:nvPr>
            <p:ph idx="1"/>
          </p:nvPr>
        </p:nvSpPr>
        <p:spPr>
          <a:xfrm>
            <a:off x="1261872" y="1828800"/>
            <a:ext cx="8595360" cy="4850780"/>
          </a:xfrm>
        </p:spPr>
        <p:txBody>
          <a:bodyPr>
            <a:normAutofit fontScale="92500" lnSpcReduction="20000"/>
          </a:bodyPr>
          <a:lstStyle/>
          <a:p>
            <a:r>
              <a:rPr lang="en-US" dirty="0"/>
              <a:t>Sometimes we don’t know the probability distribution, beliefs about possible probability distributions – Knightian uncertainty (ambiguity)</a:t>
            </a:r>
          </a:p>
          <a:p>
            <a:r>
              <a:rPr lang="en-US" dirty="0"/>
              <a:t>Example: You have an urn containing 30 red balls and 60 other balls either white or black.</a:t>
            </a:r>
          </a:p>
          <a:p>
            <a:r>
              <a:rPr lang="en-US" dirty="0"/>
              <a:t>Choose between these two gambles</a:t>
            </a:r>
          </a:p>
          <a:p>
            <a:pPr lvl="1"/>
            <a:r>
              <a:rPr lang="en-US" dirty="0"/>
              <a:t>A: Receive $1,000 if you draw a red ball</a:t>
            </a:r>
          </a:p>
          <a:p>
            <a:pPr lvl="1"/>
            <a:r>
              <a:rPr lang="en-US" dirty="0"/>
              <a:t>B: Receive $1,000 if you draw a black ball</a:t>
            </a:r>
          </a:p>
          <a:p>
            <a:pPr lvl="1"/>
            <a:r>
              <a:rPr lang="en-US" dirty="0"/>
              <a:t>Choose A if and only if you believe # of white &gt; # of black</a:t>
            </a:r>
          </a:p>
          <a:p>
            <a:r>
              <a:rPr lang="en-US" dirty="0"/>
              <a:t>Different choice: choose between these two gambles</a:t>
            </a:r>
          </a:p>
          <a:p>
            <a:pPr lvl="1"/>
            <a:r>
              <a:rPr lang="en-US" dirty="0"/>
              <a:t>C: $1,000 if you draw a red or white ball</a:t>
            </a:r>
          </a:p>
          <a:p>
            <a:pPr lvl="1"/>
            <a:r>
              <a:rPr lang="en-US" dirty="0"/>
              <a:t>D: $1,000 if you draw a white or black ball</a:t>
            </a:r>
          </a:p>
          <a:p>
            <a:pPr lvl="1"/>
            <a:r>
              <a:rPr lang="en-US" dirty="0"/>
              <a:t>Choose C if and only if you believe # of white &gt; # of black</a:t>
            </a:r>
          </a:p>
          <a:p>
            <a:pPr lvl="1"/>
            <a:endParaRPr lang="en-US" dirty="0"/>
          </a:p>
          <a:p>
            <a:r>
              <a:rPr lang="en-US" dirty="0"/>
              <a:t>Most people choose A (# white&gt;# black) and D (# black&lt; # white)</a:t>
            </a:r>
          </a:p>
          <a:p>
            <a:r>
              <a:rPr lang="en-US" dirty="0"/>
              <a:t>Ellsberg paradox </a:t>
            </a:r>
            <a:r>
              <a:rPr lang="mr-IN" dirty="0"/>
              <a:t>–</a:t>
            </a:r>
            <a:r>
              <a:rPr lang="en-US" dirty="0"/>
              <a:t> evidence of ambiguity aversion</a:t>
            </a:r>
          </a:p>
          <a:p>
            <a:pPr lvl="1"/>
            <a:r>
              <a:rPr lang="en-US" dirty="0"/>
              <a:t>Prefer gambles with known odds to gambles with ambiguous odds (uncertainty about the probability distribution)</a:t>
            </a:r>
          </a:p>
        </p:txBody>
      </p:sp>
    </p:spTree>
    <p:extLst>
      <p:ext uri="{BB962C8B-B14F-4D97-AF65-F5344CB8AC3E}">
        <p14:creationId xmlns:p14="http://schemas.microsoft.com/office/powerpoint/2010/main" val="200332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linds(horizontal)">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blinds(horizontal)">
                                      <p:cBhvr>
                                        <p:cTn id="20" dur="500"/>
                                        <p:tgtEl>
                                          <p:spTgt spid="3">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blinds(horizontal)">
                                      <p:cBhvr>
                                        <p:cTn id="25" dur="500"/>
                                        <p:tgtEl>
                                          <p:spTgt spid="3">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12" end="12"/>
                                            </p:txEl>
                                          </p:spTgt>
                                        </p:tgtEl>
                                        <p:attrNameLst>
                                          <p:attrName>style.visibility</p:attrName>
                                        </p:attrNameLst>
                                      </p:cBhvr>
                                      <p:to>
                                        <p:strVal val="visible"/>
                                      </p:to>
                                    </p:set>
                                    <p:animEffect transition="in" filter="blinds(horizontal)">
                                      <p:cBhvr>
                                        <p:cTn id="30" dur="500"/>
                                        <p:tgtEl>
                                          <p:spTgt spid="3">
                                            <p:txEl>
                                              <p:pRg st="12" end="12"/>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animEffect transition="in" filter="blinds(horizontal)">
                                      <p:cBhvr>
                                        <p:cTn id="33"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p:txBody>
          <a:bodyPr/>
          <a:lstStyle/>
          <a:p>
            <a:pPr eaLnBrk="1" hangingPunct="1"/>
            <a:r>
              <a:rPr lang="en-US" altLang="en-US" dirty="0">
                <a:ea typeface="ＭＳ Ｐゴシック" pitchFamily="34" charset="-128"/>
              </a:rPr>
              <a:t>Summary</a:t>
            </a:r>
          </a:p>
        </p:txBody>
      </p:sp>
    </p:spTree>
    <p:extLst>
      <p:ext uri="{BB962C8B-B14F-4D97-AF65-F5344CB8AC3E}">
        <p14:creationId xmlns:p14="http://schemas.microsoft.com/office/powerpoint/2010/main" val="2887074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ChangeArrowheads="1"/>
          </p:cNvSpPr>
          <p:nvPr>
            <p:ph type="title"/>
          </p:nvPr>
        </p:nvSpPr>
        <p:spPr/>
        <p:txBody>
          <a:bodyPr>
            <a:normAutofit/>
          </a:bodyPr>
          <a:lstStyle/>
          <a:p>
            <a:pPr eaLnBrk="1" hangingPunct="1"/>
            <a:r>
              <a:rPr lang="en-US" altLang="en-US" dirty="0">
                <a:ea typeface="ＭＳ Ｐゴシック" pitchFamily="34" charset="-128"/>
              </a:rPr>
              <a:t>Portfolio Optimization</a:t>
            </a:r>
            <a:br>
              <a:rPr lang="en-US" altLang="en-US" dirty="0">
                <a:ea typeface="ＭＳ Ｐゴシック" pitchFamily="34" charset="-128"/>
              </a:rPr>
            </a:br>
            <a:r>
              <a:rPr lang="en-US" altLang="en-US" sz="3600" dirty="0">
                <a:ea typeface="ＭＳ Ｐゴシック" pitchFamily="34" charset="-128"/>
              </a:rPr>
              <a:t>Ch. 2: Preferences and Ch. 3: Mean-Variance Investing</a:t>
            </a:r>
          </a:p>
        </p:txBody>
      </p:sp>
      <p:sp>
        <p:nvSpPr>
          <p:cNvPr id="13317" name="Rectangle 10"/>
          <p:cNvSpPr>
            <a:spLocks noChangeArrowheads="1"/>
          </p:cNvSpPr>
          <p:nvPr/>
        </p:nvSpPr>
        <p:spPr bwMode="gray">
          <a:xfrm>
            <a:off x="2201169" y="6231435"/>
            <a:ext cx="2549425" cy="53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20" tIns="45310" rIns="90620" bIns="45310"/>
          <a:lstStyle>
            <a:lvl1pPr defTabSz="966788" eaLnBrk="0" hangingPunct="0">
              <a:defRPr sz="1900">
                <a:solidFill>
                  <a:schemeClr val="tx1"/>
                </a:solidFill>
                <a:latin typeface="Arial" charset="0"/>
                <a:ea typeface="ＭＳ Ｐゴシック" pitchFamily="34" charset="-128"/>
              </a:defRPr>
            </a:lvl1pPr>
            <a:lvl2pPr marL="742950" indent="-285750" defTabSz="966788" eaLnBrk="0" hangingPunct="0">
              <a:defRPr sz="1900">
                <a:solidFill>
                  <a:schemeClr val="tx1"/>
                </a:solidFill>
                <a:latin typeface="Arial" charset="0"/>
                <a:ea typeface="ＭＳ Ｐゴシック" pitchFamily="34" charset="-128"/>
              </a:defRPr>
            </a:lvl2pPr>
            <a:lvl3pPr marL="1143000" indent="-228600" defTabSz="966788" eaLnBrk="0" hangingPunct="0">
              <a:defRPr sz="1900">
                <a:solidFill>
                  <a:schemeClr val="tx1"/>
                </a:solidFill>
                <a:latin typeface="Arial" charset="0"/>
                <a:ea typeface="ＭＳ Ｐゴシック" pitchFamily="34" charset="-128"/>
              </a:defRPr>
            </a:lvl3pPr>
            <a:lvl4pPr marL="1600200" indent="-228600" defTabSz="966788" eaLnBrk="0" hangingPunct="0">
              <a:defRPr sz="1900">
                <a:solidFill>
                  <a:schemeClr val="tx1"/>
                </a:solidFill>
                <a:latin typeface="Arial" charset="0"/>
                <a:ea typeface="ＭＳ Ｐゴシック" pitchFamily="34" charset="-128"/>
              </a:defRPr>
            </a:lvl4pPr>
            <a:lvl5pPr marL="2057400" indent="-228600" defTabSz="966788" eaLnBrk="0" hangingPunct="0">
              <a:defRPr sz="19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1900">
                <a:solidFill>
                  <a:schemeClr val="tx1"/>
                </a:solidFill>
                <a:latin typeface="Arial" charset="0"/>
                <a:ea typeface="ＭＳ Ｐゴシック" pitchFamily="34" charset="-128"/>
              </a:defRPr>
            </a:lvl9pPr>
          </a:lstStyle>
          <a:p>
            <a:pPr eaLnBrk="1" hangingPunct="1">
              <a:lnSpc>
                <a:spcPts val="1688"/>
              </a:lnSpc>
              <a:spcBef>
                <a:spcPts val="1184"/>
              </a:spcBef>
              <a:buSzPct val="75000"/>
            </a:pPr>
            <a:r>
              <a:rPr lang="en-US" altLang="en-US" sz="1313" b="1" dirty="0">
                <a:solidFill>
                  <a:schemeClr val="bg1"/>
                </a:solidFill>
              </a:rPr>
              <a:t>July 2014</a:t>
            </a:r>
          </a:p>
        </p:txBody>
      </p:sp>
    </p:spTree>
    <p:extLst>
      <p:ext uri="{BB962C8B-B14F-4D97-AF65-F5344CB8AC3E}">
        <p14:creationId xmlns:p14="http://schemas.microsoft.com/office/powerpoint/2010/main" val="25342329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Redux: volatility strategy vs S&amp;P 500</a:t>
            </a:r>
          </a:p>
        </p:txBody>
      </p:sp>
      <p:sp>
        <p:nvSpPr>
          <p:cNvPr id="3" name="Content Placeholder 2"/>
          <p:cNvSpPr>
            <a:spLocks noGrp="1"/>
          </p:cNvSpPr>
          <p:nvPr>
            <p:ph idx="1"/>
          </p:nvPr>
        </p:nvSpPr>
        <p:spPr>
          <a:xfrm>
            <a:off x="1261872" y="1862253"/>
            <a:ext cx="8595360" cy="4351337"/>
          </a:xfrm>
        </p:spPr>
        <p:txBody>
          <a:bodyPr/>
          <a:lstStyle/>
          <a:p>
            <a:r>
              <a:rPr lang="en-US" dirty="0"/>
              <a:t>A mean-variance investor would be relatively indifferent between the two</a:t>
            </a:r>
          </a:p>
          <a:p>
            <a:r>
              <a:rPr lang="en-US" dirty="0"/>
              <a:t>What about an investor that is averse to crash risk?</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50</a:t>
            </a:fld>
            <a:endParaRPr lang="en-US"/>
          </a:p>
        </p:txBody>
      </p:sp>
      <p:graphicFrame>
        <p:nvGraphicFramePr>
          <p:cNvPr id="5" name="Table 4"/>
          <p:cNvGraphicFramePr>
            <a:graphicFrameLocks noGrp="1"/>
          </p:cNvGraphicFramePr>
          <p:nvPr/>
        </p:nvGraphicFramePr>
        <p:xfrm>
          <a:off x="1842429" y="4037921"/>
          <a:ext cx="8127999" cy="1854200"/>
        </p:xfrm>
        <a:graphic>
          <a:graphicData uri="http://schemas.openxmlformats.org/drawingml/2006/table">
            <a:tbl>
              <a:tblPr firstRow="1" bandRow="1">
                <a:tableStyleId>{5C22544A-7EE6-4342-B048-85BDC9FD1C3A}</a:tableStyleId>
              </a:tblPr>
              <a:tblGrid>
                <a:gridCol w="2127405">
                  <a:extLst>
                    <a:ext uri="{9D8B030D-6E8A-4147-A177-3AD203B41FA5}">
                      <a16:colId xmlns:a16="http://schemas.microsoft.com/office/drawing/2014/main" val="20000"/>
                    </a:ext>
                  </a:extLst>
                </a:gridCol>
                <a:gridCol w="2709746">
                  <a:extLst>
                    <a:ext uri="{9D8B030D-6E8A-4147-A177-3AD203B41FA5}">
                      <a16:colId xmlns:a16="http://schemas.microsoft.com/office/drawing/2014/main" val="20001"/>
                    </a:ext>
                  </a:extLst>
                </a:gridCol>
                <a:gridCol w="3290848">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pPr algn="ctr"/>
                      <a:r>
                        <a:rPr lang="en-US" dirty="0"/>
                        <a:t>Vol Strategy</a:t>
                      </a:r>
                    </a:p>
                  </a:txBody>
                  <a:tcPr/>
                </a:tc>
                <a:tc>
                  <a:txBody>
                    <a:bodyPr/>
                    <a:lstStyle/>
                    <a:p>
                      <a:pPr algn="ctr"/>
                      <a:r>
                        <a:rPr lang="en-US" dirty="0"/>
                        <a:t>S&amp;P 500</a:t>
                      </a:r>
                    </a:p>
                  </a:txBody>
                  <a:tcPr/>
                </a:tc>
                <a:extLst>
                  <a:ext uri="{0D108BD9-81ED-4DB2-BD59-A6C34878D82A}">
                    <a16:rowId xmlns:a16="http://schemas.microsoft.com/office/drawing/2014/main" val="10000"/>
                  </a:ext>
                </a:extLst>
              </a:tr>
              <a:tr h="370840">
                <a:tc>
                  <a:txBody>
                    <a:bodyPr/>
                    <a:lstStyle/>
                    <a:p>
                      <a:r>
                        <a:rPr lang="en-US" dirty="0"/>
                        <a:t>Mean</a:t>
                      </a:r>
                    </a:p>
                  </a:txBody>
                  <a:tcPr/>
                </a:tc>
                <a:tc>
                  <a:txBody>
                    <a:bodyPr/>
                    <a:lstStyle/>
                    <a:p>
                      <a:pPr algn="ctr"/>
                      <a:r>
                        <a:rPr lang="en-US" dirty="0"/>
                        <a:t>9.9%</a:t>
                      </a:r>
                    </a:p>
                  </a:txBody>
                  <a:tcPr/>
                </a:tc>
                <a:tc>
                  <a:txBody>
                    <a:bodyPr/>
                    <a:lstStyle/>
                    <a:p>
                      <a:pPr algn="ctr"/>
                      <a:r>
                        <a:rPr lang="en-US" dirty="0"/>
                        <a:t>9.7%</a:t>
                      </a:r>
                    </a:p>
                  </a:txBody>
                  <a:tcPr/>
                </a:tc>
                <a:extLst>
                  <a:ext uri="{0D108BD9-81ED-4DB2-BD59-A6C34878D82A}">
                    <a16:rowId xmlns:a16="http://schemas.microsoft.com/office/drawing/2014/main" val="10001"/>
                  </a:ext>
                </a:extLst>
              </a:tr>
              <a:tr h="370840">
                <a:tc>
                  <a:txBody>
                    <a:bodyPr/>
                    <a:lstStyle/>
                    <a:p>
                      <a:r>
                        <a:rPr lang="en-US" dirty="0"/>
                        <a:t>Std. Deviation</a:t>
                      </a:r>
                    </a:p>
                  </a:txBody>
                  <a:tcPr/>
                </a:tc>
                <a:tc>
                  <a:txBody>
                    <a:bodyPr/>
                    <a:lstStyle/>
                    <a:p>
                      <a:pPr algn="ctr"/>
                      <a:r>
                        <a:rPr lang="en-US" dirty="0"/>
                        <a:t>15.2%</a:t>
                      </a:r>
                    </a:p>
                  </a:txBody>
                  <a:tcPr/>
                </a:tc>
                <a:tc>
                  <a:txBody>
                    <a:bodyPr/>
                    <a:lstStyle/>
                    <a:p>
                      <a:pPr algn="ctr"/>
                      <a:r>
                        <a:rPr lang="en-US" dirty="0"/>
                        <a:t>15.1%</a:t>
                      </a:r>
                    </a:p>
                  </a:txBody>
                  <a:tcPr/>
                </a:tc>
                <a:extLst>
                  <a:ext uri="{0D108BD9-81ED-4DB2-BD59-A6C34878D82A}">
                    <a16:rowId xmlns:a16="http://schemas.microsoft.com/office/drawing/2014/main" val="10002"/>
                  </a:ext>
                </a:extLst>
              </a:tr>
              <a:tr h="370840">
                <a:tc>
                  <a:txBody>
                    <a:bodyPr/>
                    <a:lstStyle/>
                    <a:p>
                      <a:r>
                        <a:rPr lang="en-US" dirty="0"/>
                        <a:t>Skewness</a:t>
                      </a:r>
                    </a:p>
                  </a:txBody>
                  <a:tcPr/>
                </a:tc>
                <a:tc>
                  <a:txBody>
                    <a:bodyPr/>
                    <a:lstStyle/>
                    <a:p>
                      <a:pPr algn="ctr"/>
                      <a:r>
                        <a:rPr lang="en-US" dirty="0"/>
                        <a:t>-8.3</a:t>
                      </a:r>
                    </a:p>
                  </a:txBody>
                  <a:tcPr/>
                </a:tc>
                <a:tc>
                  <a:txBody>
                    <a:bodyPr/>
                    <a:lstStyle/>
                    <a:p>
                      <a:pPr algn="ctr"/>
                      <a:r>
                        <a:rPr lang="en-US" dirty="0"/>
                        <a:t>-0.6</a:t>
                      </a:r>
                    </a:p>
                  </a:txBody>
                  <a:tcPr/>
                </a:tc>
                <a:extLst>
                  <a:ext uri="{0D108BD9-81ED-4DB2-BD59-A6C34878D82A}">
                    <a16:rowId xmlns:a16="http://schemas.microsoft.com/office/drawing/2014/main" val="10003"/>
                  </a:ext>
                </a:extLst>
              </a:tr>
              <a:tr h="370840">
                <a:tc>
                  <a:txBody>
                    <a:bodyPr/>
                    <a:lstStyle/>
                    <a:p>
                      <a:r>
                        <a:rPr lang="en-US" dirty="0"/>
                        <a:t>Kurtosis</a:t>
                      </a:r>
                    </a:p>
                  </a:txBody>
                  <a:tcPr/>
                </a:tc>
                <a:tc>
                  <a:txBody>
                    <a:bodyPr/>
                    <a:lstStyle/>
                    <a:p>
                      <a:pPr algn="ctr"/>
                      <a:r>
                        <a:rPr lang="en-US" dirty="0"/>
                        <a:t>104.4</a:t>
                      </a:r>
                    </a:p>
                  </a:txBody>
                  <a:tcPr/>
                </a:tc>
                <a:tc>
                  <a:txBody>
                    <a:bodyPr/>
                    <a:lstStyle/>
                    <a:p>
                      <a:pPr algn="ctr"/>
                      <a:r>
                        <a:rPr lang="en-US" dirty="0"/>
                        <a:t>4.0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2002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ltLang="en-US">
                <a:ea typeface="ＭＳ Ｐゴシック" pitchFamily="34" charset="-128"/>
              </a:rPr>
              <a:t>Summary</a:t>
            </a:r>
          </a:p>
        </p:txBody>
      </p:sp>
      <p:sp>
        <p:nvSpPr>
          <p:cNvPr id="57347" name="Content Placeholder 2"/>
          <p:cNvSpPr>
            <a:spLocks noGrp="1"/>
          </p:cNvSpPr>
          <p:nvPr>
            <p:ph idx="1"/>
          </p:nvPr>
        </p:nvSpPr>
        <p:spPr/>
        <p:txBody>
          <a:bodyPr/>
          <a:lstStyle/>
          <a:p>
            <a:pPr eaLnBrk="1" hangingPunct="1"/>
            <a:r>
              <a:rPr lang="en-US" altLang="en-US" dirty="0">
                <a:ea typeface="ＭＳ Ｐゴシック" pitchFamily="34" charset="-128"/>
              </a:rPr>
              <a:t>Utility functions quantitatively rank good to bad outcomes</a:t>
            </a:r>
          </a:p>
          <a:p>
            <a:pPr eaLnBrk="1" hangingPunct="1"/>
            <a:r>
              <a:rPr lang="en-US" altLang="en-US" dirty="0">
                <a:ea typeface="ＭＳ Ｐゴシック" pitchFamily="34" charset="-128"/>
              </a:rPr>
              <a:t>Incorporating utility functions allows us to account for our preferences in the portfolio optimization problem</a:t>
            </a:r>
          </a:p>
          <a:p>
            <a:pPr eaLnBrk="1" hangingPunct="1"/>
            <a:r>
              <a:rPr lang="en-US" altLang="en-US" dirty="0">
                <a:ea typeface="ＭＳ Ｐゴシック" pitchFamily="34" charset="-128"/>
              </a:rPr>
              <a:t>The more risk averse an investor, the lower the utility during bad times, and the greater the difference in utility between good and bad times. Risk aversion can be measured by questionnaires, certainty equivalents, and revealed portfolio holdings.</a:t>
            </a:r>
          </a:p>
          <a:p>
            <a:pPr eaLnBrk="1" hangingPunct="1"/>
            <a:r>
              <a:rPr lang="en-US" altLang="en-US" dirty="0">
                <a:ea typeface="ＭＳ Ｐゴシック" pitchFamily="34" charset="-128"/>
              </a:rPr>
              <a:t>In mean-variance utility, there is only one preference parameter: risk aversion. Investors care only about means (which they like) and volatility (which they dislike).  It is the most widely used utility function in industry, sadly.</a:t>
            </a:r>
          </a:p>
        </p:txBody>
      </p:sp>
      <p:sp>
        <p:nvSpPr>
          <p:cNvPr id="5734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70C0C74B-3269-4185-98DA-4590419DF8FD}" type="slidenum">
              <a:rPr lang="en-US" altLang="en-US" sz="1219"/>
              <a:pPr eaLnBrk="1" hangingPunct="1"/>
              <a:t>51</a:t>
            </a:fld>
            <a:endParaRPr lang="en-US" altLang="en-US" sz="1219"/>
          </a:p>
        </p:txBody>
      </p:sp>
    </p:spTree>
    <p:extLst>
      <p:ext uri="{BB962C8B-B14F-4D97-AF65-F5344CB8AC3E}">
        <p14:creationId xmlns:p14="http://schemas.microsoft.com/office/powerpoint/2010/main" val="1695720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p:txBody>
          <a:bodyPr/>
          <a:lstStyle/>
          <a:p>
            <a:pPr eaLnBrk="1" hangingPunct="1"/>
            <a:r>
              <a:rPr lang="en-US" altLang="en-US" dirty="0">
                <a:ea typeface="ＭＳ Ｐゴシック" pitchFamily="34" charset="-128"/>
              </a:rPr>
              <a:t>Appendix A: More on Utility Functions</a:t>
            </a:r>
          </a:p>
        </p:txBody>
      </p:sp>
    </p:spTree>
    <p:extLst>
      <p:ext uri="{BB962C8B-B14F-4D97-AF65-F5344CB8AC3E}">
        <p14:creationId xmlns:p14="http://schemas.microsoft.com/office/powerpoint/2010/main" val="209815169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itle 1"/>
          <p:cNvSpPr>
            <a:spLocks noGrp="1"/>
          </p:cNvSpPr>
          <p:nvPr>
            <p:ph type="title"/>
          </p:nvPr>
        </p:nvSpPr>
        <p:spPr/>
        <p:txBody>
          <a:bodyPr/>
          <a:lstStyle/>
          <a:p>
            <a:pPr eaLnBrk="1" hangingPunct="1"/>
            <a:r>
              <a:rPr lang="en-US" altLang="en-US" dirty="0">
                <a:ea typeface="ＭＳ Ｐゴシック" pitchFamily="34" charset="-128"/>
              </a:rPr>
              <a:t>Further Details on Utility Functions</a:t>
            </a:r>
          </a:p>
        </p:txBody>
      </p:sp>
      <p:sp>
        <p:nvSpPr>
          <p:cNvPr id="9223" name="Content Placeholder 2"/>
          <p:cNvSpPr>
            <a:spLocks noGrp="1"/>
          </p:cNvSpPr>
          <p:nvPr>
            <p:ph idx="1"/>
          </p:nvPr>
        </p:nvSpPr>
        <p:spPr/>
        <p:txBody>
          <a:bodyPr/>
          <a:lstStyle/>
          <a:p>
            <a:pPr eaLnBrk="1" hangingPunct="1"/>
            <a:r>
              <a:rPr lang="en-US" altLang="en-US">
                <a:ea typeface="ＭＳ Ｐゴシック" pitchFamily="34" charset="-128"/>
              </a:rPr>
              <a:t>The economic properties of a utility function are related to its derivatives</a:t>
            </a:r>
          </a:p>
          <a:p>
            <a:pPr lvl="1" eaLnBrk="1" hangingPunct="1"/>
            <a:r>
              <a:rPr lang="en-US" altLang="en-US"/>
              <a:t>U(W) is increasing in wealth if U</a:t>
            </a:r>
            <a:r>
              <a:rPr lang="ja-JP" altLang="en-US">
                <a:ea typeface="ＭＳ Ｐゴシック" pitchFamily="34" charset="-128"/>
              </a:rPr>
              <a:t>’</a:t>
            </a:r>
            <a:r>
              <a:rPr lang="en-US" altLang="ja-JP">
                <a:ea typeface="ＭＳ Ｐゴシック" pitchFamily="34" charset="-128"/>
              </a:rPr>
              <a:t>(W) &gt; 0</a:t>
            </a:r>
          </a:p>
          <a:p>
            <a:pPr lvl="1" eaLnBrk="1" hangingPunct="1"/>
            <a:r>
              <a:rPr lang="en-US" altLang="en-US"/>
              <a:t>U(W) is strictly concave in wealth U</a:t>
            </a:r>
            <a:r>
              <a:rPr lang="en-US" altLang="en-US">
                <a:ea typeface="ＭＳ Ｐゴシック" pitchFamily="34" charset="-128"/>
              </a:rPr>
              <a:t>’’</a:t>
            </a:r>
            <a:r>
              <a:rPr lang="en-US" altLang="ja-JP">
                <a:ea typeface="ＭＳ Ｐゴシック" pitchFamily="34" charset="-128"/>
              </a:rPr>
              <a:t>(W) &lt; 0</a:t>
            </a:r>
          </a:p>
          <a:p>
            <a:pPr eaLnBrk="1" hangingPunct="1"/>
            <a:r>
              <a:rPr lang="en-US" altLang="en-US">
                <a:ea typeface="ＭＳ Ｐゴシック" pitchFamily="34" charset="-128"/>
              </a:rPr>
              <a:t>The degree of risk aversion is formally defined by the Arrow (1971) and Pratt (1964) risk aversion coefficients:</a:t>
            </a:r>
          </a:p>
          <a:p>
            <a:pPr eaLnBrk="1" hangingPunct="1"/>
            <a:endParaRPr lang="en-US" altLang="en-US">
              <a:ea typeface="ＭＳ Ｐゴシック" pitchFamily="34" charset="-128"/>
            </a:endParaRPr>
          </a:p>
          <a:p>
            <a:pPr eaLnBrk="1" hangingPunct="1"/>
            <a:endParaRPr lang="en-US" altLang="en-US">
              <a:ea typeface="ＭＳ Ｐゴシック" pitchFamily="34" charset="-128"/>
            </a:endParaRPr>
          </a:p>
          <a:p>
            <a:pPr eaLnBrk="1" hangingPunct="1"/>
            <a:r>
              <a:rPr lang="en-US" altLang="en-US">
                <a:ea typeface="ＭＳ Ｐゴシック" pitchFamily="34" charset="-128"/>
              </a:rPr>
              <a:t>For CRRA utility, relative risk aversion is given by </a:t>
            </a:r>
            <a:r>
              <a:rPr lang="en-US" altLang="en-US">
                <a:latin typeface="Symbol" pitchFamily="18" charset="2"/>
                <a:ea typeface="ＭＳ Ｐゴシック" pitchFamily="34" charset="-128"/>
              </a:rPr>
              <a:t>g</a:t>
            </a:r>
            <a:r>
              <a:rPr lang="en-US" altLang="en-US">
                <a:ea typeface="ＭＳ Ｐゴシック" pitchFamily="34" charset="-128"/>
              </a:rPr>
              <a:t>:</a:t>
            </a:r>
          </a:p>
        </p:txBody>
      </p:sp>
      <p:sp>
        <p:nvSpPr>
          <p:cNvPr id="922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3964E565-B369-4173-B899-A327FC2EED59}" type="slidenum">
              <a:rPr lang="en-US" altLang="en-US" sz="1219"/>
              <a:pPr eaLnBrk="1" hangingPunct="1"/>
              <a:t>53</a:t>
            </a:fld>
            <a:endParaRPr lang="en-US" altLang="en-US" sz="1219"/>
          </a:p>
        </p:txBody>
      </p:sp>
      <p:graphicFrame>
        <p:nvGraphicFramePr>
          <p:cNvPr id="9218" name="Object 2"/>
          <p:cNvGraphicFramePr>
            <a:graphicFrameLocks noChangeAspect="1"/>
          </p:cNvGraphicFramePr>
          <p:nvPr>
            <p:extLst>
              <p:ext uri="{D42A27DB-BD31-4B8C-83A1-F6EECF244321}">
                <p14:modId xmlns:p14="http://schemas.microsoft.com/office/powerpoint/2010/main" val="1202949506"/>
              </p:ext>
            </p:extLst>
          </p:nvPr>
        </p:nvGraphicFramePr>
        <p:xfrm>
          <a:off x="2537946" y="3569596"/>
          <a:ext cx="2720578" cy="684609"/>
        </p:xfrm>
        <a:graphic>
          <a:graphicData uri="http://schemas.openxmlformats.org/presentationml/2006/ole">
            <mc:AlternateContent xmlns:mc="http://schemas.openxmlformats.org/markup-compatibility/2006">
              <mc:Choice xmlns:v="urn:schemas-microsoft-com:vml" Requires="v">
                <p:oleObj spid="_x0000_s10686" name="Equation" r:id="rId4" imgW="1663700" imgH="419100" progId="Equation.DSMT4">
                  <p:embed/>
                </p:oleObj>
              </mc:Choice>
              <mc:Fallback>
                <p:oleObj name="Equation" r:id="rId4" imgW="16637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7946" y="3569596"/>
                        <a:ext cx="2720578" cy="684609"/>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219" name="Object 3"/>
          <p:cNvGraphicFramePr>
            <a:graphicFrameLocks noChangeAspect="1"/>
          </p:cNvGraphicFramePr>
          <p:nvPr>
            <p:extLst>
              <p:ext uri="{D42A27DB-BD31-4B8C-83A1-F6EECF244321}">
                <p14:modId xmlns:p14="http://schemas.microsoft.com/office/powerpoint/2010/main" val="140630235"/>
              </p:ext>
            </p:extLst>
          </p:nvPr>
        </p:nvGraphicFramePr>
        <p:xfrm>
          <a:off x="2935606" y="5170953"/>
          <a:ext cx="1351359" cy="686097"/>
        </p:xfrm>
        <a:graphic>
          <a:graphicData uri="http://schemas.openxmlformats.org/presentationml/2006/ole">
            <mc:AlternateContent xmlns:mc="http://schemas.openxmlformats.org/markup-compatibility/2006">
              <mc:Choice xmlns:v="urn:schemas-microsoft-com:vml" Requires="v">
                <p:oleObj spid="_x0000_s10687" name="Equation" r:id="rId6" imgW="875920" imgH="444307" progId="Equation.DSMT4">
                  <p:embed/>
                </p:oleObj>
              </mc:Choice>
              <mc:Fallback>
                <p:oleObj name="Equation" r:id="rId6" imgW="875920" imgH="44430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5606" y="5170953"/>
                        <a:ext cx="1351359" cy="68609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220" name="Object 4"/>
          <p:cNvGraphicFramePr>
            <a:graphicFrameLocks noChangeAspect="1"/>
          </p:cNvGraphicFramePr>
          <p:nvPr>
            <p:extLst>
              <p:ext uri="{D42A27DB-BD31-4B8C-83A1-F6EECF244321}">
                <p14:modId xmlns:p14="http://schemas.microsoft.com/office/powerpoint/2010/main" val="573709895"/>
              </p:ext>
            </p:extLst>
          </p:nvPr>
        </p:nvGraphicFramePr>
        <p:xfrm>
          <a:off x="4895487" y="5147140"/>
          <a:ext cx="3001864" cy="709910"/>
        </p:xfrm>
        <a:graphic>
          <a:graphicData uri="http://schemas.openxmlformats.org/presentationml/2006/ole">
            <mc:AlternateContent xmlns:mc="http://schemas.openxmlformats.org/markup-compatibility/2006">
              <mc:Choice xmlns:v="urn:schemas-microsoft-com:vml" Requires="v">
                <p:oleObj spid="_x0000_s10688" name="Equation" r:id="rId8" imgW="1879600" imgH="444500" progId="Equation.DSMT4">
                  <p:embed/>
                </p:oleObj>
              </mc:Choice>
              <mc:Fallback>
                <p:oleObj name="Equation" r:id="rId8" imgW="1879600" imgH="4445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487" y="5147140"/>
                        <a:ext cx="3001864" cy="70991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9221" name="Object 5"/>
          <p:cNvGraphicFramePr>
            <a:graphicFrameLocks noChangeAspect="1"/>
          </p:cNvGraphicFramePr>
          <p:nvPr>
            <p:extLst>
              <p:ext uri="{D42A27DB-BD31-4B8C-83A1-F6EECF244321}">
                <p14:modId xmlns:p14="http://schemas.microsoft.com/office/powerpoint/2010/main" val="1561294484"/>
              </p:ext>
            </p:extLst>
          </p:nvPr>
        </p:nvGraphicFramePr>
        <p:xfrm>
          <a:off x="5647669" y="3662163"/>
          <a:ext cx="3820418" cy="684609"/>
        </p:xfrm>
        <a:graphic>
          <a:graphicData uri="http://schemas.openxmlformats.org/presentationml/2006/ole">
            <mc:AlternateContent xmlns:mc="http://schemas.openxmlformats.org/markup-compatibility/2006">
              <mc:Choice xmlns:v="urn:schemas-microsoft-com:vml" Requires="v">
                <p:oleObj spid="_x0000_s10689" name="Equation" r:id="rId10" imgW="2336800" imgH="419100" progId="Equation.DSMT4">
                  <p:embed/>
                </p:oleObj>
              </mc:Choice>
              <mc:Fallback>
                <p:oleObj name="Equation" r:id="rId10" imgW="2336800" imgH="4191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7669" y="3662163"/>
                        <a:ext cx="3820418" cy="684609"/>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450166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altLang="en-US" dirty="0">
                <a:ea typeface="ＭＳ Ｐゴシック" pitchFamily="34" charset="-128"/>
              </a:rPr>
              <a:t>Further Details on Utility Functions</a:t>
            </a:r>
          </a:p>
        </p:txBody>
      </p:sp>
      <p:sp>
        <p:nvSpPr>
          <p:cNvPr id="60419" name="Content Placeholder 2"/>
          <p:cNvSpPr>
            <a:spLocks noGrp="1"/>
          </p:cNvSpPr>
          <p:nvPr>
            <p:ph idx="1"/>
          </p:nvPr>
        </p:nvSpPr>
        <p:spPr/>
        <p:txBody>
          <a:bodyPr/>
          <a:lstStyle/>
          <a:p>
            <a:pPr eaLnBrk="1" hangingPunct="1"/>
            <a:r>
              <a:rPr lang="en-US" altLang="en-US">
                <a:ea typeface="ＭＳ Ｐゴシック" pitchFamily="34" charset="-128"/>
              </a:rPr>
              <a:t>The expected utility formulation was first provided by von Neumann and Morgenstern (1947) and axiomatized by Savage (1954).  An important axiom is the independence axiom: that wealth in one state does not interact with wealth in another state so as to reverse the preference.  This is violated in practice.</a:t>
            </a:r>
          </a:p>
          <a:p>
            <a:pPr eaLnBrk="1" hangingPunct="1"/>
            <a:r>
              <a:rPr lang="en-US" altLang="en-US">
                <a:ea typeface="ＭＳ Ｐゴシック" pitchFamily="34" charset="-128"/>
              </a:rPr>
              <a:t>Another important assumption is that expected utility assumes the probabilities and payoffs are known.  But, often agents do not know exact probabilities, and can only specify vague sets of different probability models.  This setting is described by </a:t>
            </a:r>
            <a:r>
              <a:rPr lang="ja-JP" altLang="en-US">
                <a:ea typeface="ＭＳ Ｐゴシック" pitchFamily="34" charset="-128"/>
              </a:rPr>
              <a:t>“</a:t>
            </a:r>
            <a:r>
              <a:rPr lang="en-US" altLang="ja-JP">
                <a:ea typeface="ＭＳ Ｐゴシック" pitchFamily="34" charset="-128"/>
              </a:rPr>
              <a:t>Knightian uncertainty</a:t>
            </a:r>
            <a:r>
              <a:rPr lang="ja-JP" altLang="en-US">
                <a:ea typeface="ＭＳ Ｐゴシック" pitchFamily="34" charset="-128"/>
              </a:rPr>
              <a:t>”</a:t>
            </a:r>
            <a:r>
              <a:rPr lang="en-US" altLang="ja-JP">
                <a:ea typeface="ＭＳ Ｐゴシック" pitchFamily="34" charset="-128"/>
              </a:rPr>
              <a:t> (see Gilboa and Schmeidler, 1989).</a:t>
            </a:r>
            <a:endParaRPr lang="en-US" altLang="en-US">
              <a:ea typeface="ＭＳ Ｐゴシック" pitchFamily="34" charset="-128"/>
            </a:endParaRPr>
          </a:p>
        </p:txBody>
      </p:sp>
      <p:sp>
        <p:nvSpPr>
          <p:cNvPr id="6042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22AB25D7-B162-42BF-9C00-939D8E66AED3}" type="slidenum">
              <a:rPr lang="en-US" altLang="en-US" sz="1219"/>
              <a:pPr eaLnBrk="1" hangingPunct="1"/>
              <a:t>54</a:t>
            </a:fld>
            <a:endParaRPr lang="en-US" altLang="en-US" sz="1219"/>
          </a:p>
        </p:txBody>
      </p:sp>
    </p:spTree>
    <p:extLst>
      <p:ext uri="{BB962C8B-B14F-4D97-AF65-F5344CB8AC3E}">
        <p14:creationId xmlns:p14="http://schemas.microsoft.com/office/powerpoint/2010/main" val="1163419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p:txBody>
          <a:bodyPr/>
          <a:lstStyle/>
          <a:p>
            <a:pPr eaLnBrk="1" hangingPunct="1"/>
            <a:r>
              <a:rPr lang="en-US" altLang="en-US" dirty="0">
                <a:ea typeface="ＭＳ Ｐゴシック" pitchFamily="34" charset="-128"/>
              </a:rPr>
              <a:t>Realistic Utility Functions</a:t>
            </a:r>
          </a:p>
        </p:txBody>
      </p:sp>
    </p:spTree>
    <p:extLst>
      <p:ext uri="{BB962C8B-B14F-4D97-AF65-F5344CB8AC3E}">
        <p14:creationId xmlns:p14="http://schemas.microsoft.com/office/powerpoint/2010/main" val="156177037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ltLang="en-US" dirty="0">
                <a:ea typeface="ＭＳ Ｐゴシック" pitchFamily="34" charset="-128"/>
              </a:rPr>
              <a:t>Safety First</a:t>
            </a:r>
          </a:p>
        </p:txBody>
      </p:sp>
      <p:sp>
        <p:nvSpPr>
          <p:cNvPr id="53251" name="Content Placeholder 2"/>
          <p:cNvSpPr>
            <a:spLocks noGrp="1"/>
          </p:cNvSpPr>
          <p:nvPr>
            <p:ph idx="1"/>
          </p:nvPr>
        </p:nvSpPr>
        <p:spPr/>
        <p:txBody>
          <a:bodyPr/>
          <a:lstStyle/>
          <a:p>
            <a:pPr eaLnBrk="1" hangingPunct="1"/>
            <a:r>
              <a:rPr lang="en-US" altLang="en-US" dirty="0">
                <a:ea typeface="ＭＳ Ｐゴシック" pitchFamily="34" charset="-128"/>
              </a:rPr>
              <a:t>Developed by Roy (1952)</a:t>
            </a:r>
          </a:p>
          <a:p>
            <a:pPr eaLnBrk="1" hangingPunct="1"/>
            <a:r>
              <a:rPr lang="en-US" altLang="en-US" dirty="0">
                <a:ea typeface="ＭＳ Ｐゴシック" pitchFamily="34" charset="-128"/>
              </a:rPr>
              <a:t>Minimizes the chance of a disaster.  Establish a level d: if the portfolio return is less than d, then a disaster results and if greater than d, no disaster.  The utility function is 0-1 depending on whether the return exceeds d or not.</a:t>
            </a:r>
          </a:p>
          <a:p>
            <a:pPr eaLnBrk="1" hangingPunct="1"/>
            <a:r>
              <a:rPr lang="en-US" altLang="en-US" dirty="0">
                <a:ea typeface="ＭＳ Ｐゴシック" pitchFamily="34" charset="-128"/>
              </a:rPr>
              <a:t>Value-at-Risk is similar</a:t>
            </a:r>
          </a:p>
          <a:p>
            <a:pPr eaLnBrk="1" hangingPunct="1"/>
            <a:r>
              <a:rPr lang="en-US" altLang="en-US" dirty="0">
                <a:ea typeface="ＭＳ Ｐゴシック" pitchFamily="34" charset="-128"/>
              </a:rPr>
              <a:t>Natural application is when meeting a liability is crucial</a:t>
            </a:r>
          </a:p>
          <a:p>
            <a:pPr eaLnBrk="1" hangingPunct="1"/>
            <a:r>
              <a:rPr lang="en-US" altLang="en-US" dirty="0">
                <a:ea typeface="ＭＳ Ｐゴシック" pitchFamily="34" charset="-128"/>
              </a:rPr>
              <a:t>Related utility functions include </a:t>
            </a:r>
            <a:r>
              <a:rPr lang="en-US" altLang="en-US" dirty="0" err="1">
                <a:ea typeface="ＭＳ Ｐゴシック" pitchFamily="34" charset="-128"/>
              </a:rPr>
              <a:t>quantile</a:t>
            </a:r>
            <a:r>
              <a:rPr lang="en-US" altLang="en-US" dirty="0">
                <a:ea typeface="ＭＳ Ｐゴシック" pitchFamily="34" charset="-128"/>
              </a:rPr>
              <a:t> utility, formulated by </a:t>
            </a:r>
            <a:r>
              <a:rPr lang="en-US" altLang="en-US" dirty="0" err="1">
                <a:ea typeface="ＭＳ Ｐゴシック" pitchFamily="34" charset="-128"/>
              </a:rPr>
              <a:t>Manski</a:t>
            </a:r>
            <a:r>
              <a:rPr lang="en-US" altLang="en-US" dirty="0">
                <a:ea typeface="ＭＳ Ｐゴシック" pitchFamily="34" charset="-128"/>
              </a:rPr>
              <a:t> (1988) and </a:t>
            </a:r>
            <a:r>
              <a:rPr lang="en-US" altLang="en-US" dirty="0" err="1">
                <a:ea typeface="ＭＳ Ｐゴシック" pitchFamily="34" charset="-128"/>
              </a:rPr>
              <a:t>Rostek</a:t>
            </a:r>
            <a:r>
              <a:rPr lang="en-US" altLang="en-US" dirty="0">
                <a:ea typeface="ＭＳ Ｐゴシック" pitchFamily="34" charset="-128"/>
              </a:rPr>
              <a:t> (2010).  Agents maximize a given </a:t>
            </a:r>
            <a:r>
              <a:rPr lang="en-US" altLang="en-US" dirty="0" err="1">
                <a:ea typeface="ＭＳ Ｐゴシック" pitchFamily="34" charset="-128"/>
              </a:rPr>
              <a:t>quantile</a:t>
            </a:r>
            <a:r>
              <a:rPr lang="en-US" altLang="en-US" dirty="0">
                <a:ea typeface="ＭＳ Ｐゴシック" pitchFamily="34" charset="-128"/>
              </a:rPr>
              <a:t> of the distribution (the </a:t>
            </a:r>
            <a:r>
              <a:rPr lang="en-US" altLang="en-US" dirty="0" err="1">
                <a:ea typeface="ＭＳ Ｐゴシック" pitchFamily="34" charset="-128"/>
              </a:rPr>
              <a:t>quantile</a:t>
            </a:r>
            <a:r>
              <a:rPr lang="en-US" altLang="en-US" dirty="0">
                <a:ea typeface="ＭＳ Ｐゴシック" pitchFamily="34" charset="-128"/>
              </a:rPr>
              <a:t> is a utility parameter).  </a:t>
            </a:r>
          </a:p>
        </p:txBody>
      </p:sp>
      <p:sp>
        <p:nvSpPr>
          <p:cNvPr id="5325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31853302-AE2C-491A-BA5D-4BD2C3C8B402}" type="slidenum">
              <a:rPr lang="en-US" altLang="en-US" sz="1219"/>
              <a:pPr eaLnBrk="1" hangingPunct="1"/>
              <a:t>56</a:t>
            </a:fld>
            <a:endParaRPr lang="en-US" altLang="en-US" sz="1219"/>
          </a:p>
        </p:txBody>
      </p:sp>
    </p:spTree>
    <p:extLst>
      <p:ext uri="{BB962C8B-B14F-4D97-AF65-F5344CB8AC3E}">
        <p14:creationId xmlns:p14="http://schemas.microsoft.com/office/powerpoint/2010/main" val="1535500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en-US" dirty="0">
                <a:ea typeface="ＭＳ Ｐゴシック" pitchFamily="34" charset="-128"/>
              </a:rPr>
              <a:t>Loss Aversion or Prospect Theory</a:t>
            </a:r>
          </a:p>
        </p:txBody>
      </p:sp>
      <p:sp>
        <p:nvSpPr>
          <p:cNvPr id="55299" name="Content Placeholder 2"/>
          <p:cNvSpPr>
            <a:spLocks noGrp="1"/>
          </p:cNvSpPr>
          <p:nvPr>
            <p:ph idx="1"/>
          </p:nvPr>
        </p:nvSpPr>
        <p:spPr/>
        <p:txBody>
          <a:bodyPr/>
          <a:lstStyle/>
          <a:p>
            <a:pPr eaLnBrk="1" hangingPunct="1"/>
            <a:r>
              <a:rPr lang="en-US" altLang="en-US" dirty="0">
                <a:ea typeface="ＭＳ Ｐゴシック" pitchFamily="34" charset="-128"/>
              </a:rPr>
              <a:t>Developed by </a:t>
            </a:r>
            <a:r>
              <a:rPr lang="en-US" altLang="en-US" dirty="0" err="1">
                <a:ea typeface="ＭＳ Ｐゴシック" pitchFamily="34" charset="-128"/>
              </a:rPr>
              <a:t>Kahneman</a:t>
            </a:r>
            <a:r>
              <a:rPr lang="en-US" altLang="en-US" dirty="0">
                <a:ea typeface="ＭＳ Ｐゴシック" pitchFamily="34" charset="-128"/>
              </a:rPr>
              <a:t> and </a:t>
            </a:r>
            <a:r>
              <a:rPr lang="en-US" altLang="en-US" dirty="0" err="1">
                <a:ea typeface="ＭＳ Ｐゴシック" pitchFamily="34" charset="-128"/>
              </a:rPr>
              <a:t>Tversky</a:t>
            </a:r>
            <a:r>
              <a:rPr lang="en-US" altLang="en-US" dirty="0">
                <a:ea typeface="ＭＳ Ｐゴシック" pitchFamily="34" charset="-128"/>
              </a:rPr>
              <a:t> (1979)</a:t>
            </a:r>
          </a:p>
          <a:p>
            <a:pPr eaLnBrk="1" hangingPunct="1"/>
            <a:r>
              <a:rPr lang="en-US" altLang="en-US" dirty="0">
                <a:ea typeface="ＭＳ Ｐゴシック" pitchFamily="34" charset="-128"/>
              </a:rPr>
              <a:t>Downside losses are more painful than the joy coming from upside gains</a:t>
            </a:r>
          </a:p>
          <a:p>
            <a:pPr eaLnBrk="1" hangingPunct="1"/>
            <a:r>
              <a:rPr lang="ja-JP" altLang="en-US" dirty="0">
                <a:ea typeface="ＭＳ Ｐゴシック" pitchFamily="34" charset="-128"/>
              </a:rPr>
              <a:t>“</a:t>
            </a:r>
            <a:r>
              <a:rPr lang="en-US" altLang="ja-JP" dirty="0">
                <a:ea typeface="ＭＳ Ｐゴシック" pitchFamily="34" charset="-128"/>
              </a:rPr>
              <a:t>Behavioral</a:t>
            </a:r>
            <a:r>
              <a:rPr lang="ja-JP" altLang="en-US" dirty="0">
                <a:ea typeface="ＭＳ Ｐゴシック" pitchFamily="34" charset="-128"/>
              </a:rPr>
              <a:t>”</a:t>
            </a:r>
            <a:r>
              <a:rPr lang="en-US" altLang="ja-JP" dirty="0">
                <a:ea typeface="ＭＳ Ｐゴシック" pitchFamily="34" charset="-128"/>
              </a:rPr>
              <a:t> or non-rational utility</a:t>
            </a:r>
          </a:p>
          <a:p>
            <a:pPr eaLnBrk="1" hangingPunct="1"/>
            <a:r>
              <a:rPr lang="en-US" altLang="en-US" dirty="0">
                <a:ea typeface="ＭＳ Ｐゴシック" pitchFamily="34" charset="-128"/>
              </a:rPr>
              <a:t>Two parts to prospect theory:</a:t>
            </a:r>
          </a:p>
          <a:p>
            <a:pPr lvl="1" eaLnBrk="1" hangingPunct="1"/>
            <a:r>
              <a:rPr lang="en-US" altLang="en-US" dirty="0"/>
              <a:t>Loss aversion utility.  This specifies how investors treat losses and gains.  Slope of the function over losses is steeper than the slope over gains.</a:t>
            </a:r>
          </a:p>
          <a:p>
            <a:pPr lvl="1" eaLnBrk="1" hangingPunct="1"/>
            <a:r>
              <a:rPr lang="en-US" altLang="en-US" dirty="0"/>
              <a:t>Subjective rather than objective (actual or real-world) probabilities.  Investors can over-weight the probabilities of disasters, for example.</a:t>
            </a:r>
          </a:p>
          <a:p>
            <a:pPr lvl="1" eaLnBrk="1" hangingPunct="1"/>
            <a:endParaRPr lang="en-US" altLang="en-US" dirty="0"/>
          </a:p>
        </p:txBody>
      </p:sp>
      <p:sp>
        <p:nvSpPr>
          <p:cNvPr id="5530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913E3C85-8634-49A7-88A3-27C244FD8738}" type="slidenum">
              <a:rPr lang="en-US" altLang="en-US" sz="1219"/>
              <a:pPr eaLnBrk="1" hangingPunct="1"/>
              <a:t>57</a:t>
            </a:fld>
            <a:endParaRPr lang="en-US" altLang="en-US" sz="1219"/>
          </a:p>
        </p:txBody>
      </p:sp>
    </p:spTree>
    <p:extLst>
      <p:ext uri="{BB962C8B-B14F-4D97-AF65-F5344CB8AC3E}">
        <p14:creationId xmlns:p14="http://schemas.microsoft.com/office/powerpoint/2010/main" val="1133624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Aversion or Prospect Theory</a:t>
            </a:r>
          </a:p>
        </p:txBody>
      </p:sp>
      <p:sp>
        <p:nvSpPr>
          <p:cNvPr id="3" name="Content Placeholder 2"/>
          <p:cNvSpPr>
            <a:spLocks noGrp="1"/>
          </p:cNvSpPr>
          <p:nvPr>
            <p:ph idx="1"/>
          </p:nvPr>
        </p:nvSpPr>
        <p:spPr/>
        <p:txBody>
          <a:bodyPr/>
          <a:lstStyle/>
          <a:p>
            <a:r>
              <a:rPr lang="en-US" dirty="0"/>
              <a:t>Investors are risk-seeking over losses, but loss averse over gains</a:t>
            </a:r>
          </a:p>
          <a:p>
            <a:pPr lvl="1"/>
            <a:r>
              <a:rPr lang="en-US" dirty="0"/>
              <a:t>People are willing to take on some risk to avoid sure losses</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58</a:t>
            </a:fld>
            <a:endParaRPr lang="en-US"/>
          </a:p>
        </p:txBody>
      </p:sp>
      <p:pic>
        <p:nvPicPr>
          <p:cNvPr id="5" name="Picture 4"/>
          <p:cNvPicPr/>
          <p:nvPr/>
        </p:nvPicPr>
        <p:blipFill>
          <a:blip r:embed="rId2" cstate="print"/>
          <a:srcRect/>
          <a:stretch>
            <a:fillRect/>
          </a:stretch>
        </p:blipFill>
        <p:spPr bwMode="auto">
          <a:xfrm>
            <a:off x="3607879" y="2798967"/>
            <a:ext cx="5000625" cy="3750469"/>
          </a:xfrm>
          <a:prstGeom prst="rect">
            <a:avLst/>
          </a:prstGeom>
          <a:noFill/>
          <a:ln w="9525">
            <a:noFill/>
            <a:miter lim="800000"/>
            <a:headEnd/>
            <a:tailEnd/>
          </a:ln>
        </p:spPr>
      </p:pic>
    </p:spTree>
    <p:extLst>
      <p:ext uri="{BB962C8B-B14F-4D97-AF65-F5344CB8AC3E}">
        <p14:creationId xmlns:p14="http://schemas.microsoft.com/office/powerpoint/2010/main" val="1162468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878832"/>
          </a:xfrm>
        </p:spPr>
        <p:txBody>
          <a:bodyPr/>
          <a:lstStyle/>
          <a:p>
            <a:r>
              <a:rPr lang="en-US" dirty="0"/>
              <a:t>Loss Aversion or Prospect Theory</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59</a:t>
            </a:fld>
            <a:endParaRPr lang="en-US"/>
          </a:p>
        </p:txBody>
      </p:sp>
      <p:pic>
        <p:nvPicPr>
          <p:cNvPr id="5" name="Picture 4"/>
          <p:cNvPicPr>
            <a:picLocks noChangeAspect="1"/>
          </p:cNvPicPr>
          <p:nvPr/>
        </p:nvPicPr>
        <p:blipFill>
          <a:blip r:embed="rId2" cstate="print"/>
          <a:srcRect/>
          <a:stretch>
            <a:fillRect/>
          </a:stretch>
        </p:blipFill>
        <p:spPr bwMode="auto">
          <a:xfrm>
            <a:off x="2808705" y="1244592"/>
            <a:ext cx="6453968" cy="4840477"/>
          </a:xfrm>
          <a:prstGeom prst="rect">
            <a:avLst/>
          </a:prstGeom>
          <a:noFill/>
          <a:ln w="9525">
            <a:noFill/>
            <a:miter lim="800000"/>
            <a:headEnd/>
            <a:tailEnd/>
          </a:ln>
        </p:spPr>
      </p:pic>
    </p:spTree>
    <p:extLst>
      <p:ext uri="{BB962C8B-B14F-4D97-AF65-F5344CB8AC3E}">
        <p14:creationId xmlns:p14="http://schemas.microsoft.com/office/powerpoint/2010/main" val="1947830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Asset Management</a:t>
            </a:r>
          </a:p>
        </p:txBody>
      </p:sp>
      <p:sp>
        <p:nvSpPr>
          <p:cNvPr id="3" name="Content Placeholder 2"/>
          <p:cNvSpPr>
            <a:spLocks noGrp="1"/>
          </p:cNvSpPr>
          <p:nvPr>
            <p:ph idx="1"/>
          </p:nvPr>
        </p:nvSpPr>
        <p:spPr/>
        <p:txBody>
          <a:bodyPr/>
          <a:lstStyle/>
          <a:p>
            <a:r>
              <a:rPr lang="en-US" dirty="0"/>
              <a:t>Over the next 8 weeks, we will learn how to make optimal investment decisions given our </a:t>
            </a:r>
            <a:r>
              <a:rPr lang="en-US" i="1" dirty="0"/>
              <a:t>preferences</a:t>
            </a:r>
            <a:r>
              <a:rPr lang="en-US" dirty="0"/>
              <a:t> and the distribution and dynamics of various return </a:t>
            </a:r>
            <a:r>
              <a:rPr lang="en-US" i="1" dirty="0"/>
              <a:t>factors</a:t>
            </a:r>
          </a:p>
          <a:p>
            <a:pPr lvl="1"/>
            <a:r>
              <a:rPr lang="en-US" dirty="0" err="1"/>
              <a:t>Ch</a:t>
            </a:r>
            <a:r>
              <a:rPr lang="en-US" dirty="0"/>
              <a:t> 2: Preferences</a:t>
            </a:r>
          </a:p>
          <a:p>
            <a:pPr lvl="1"/>
            <a:r>
              <a:rPr lang="en-US" dirty="0" err="1"/>
              <a:t>Ch</a:t>
            </a:r>
            <a:r>
              <a:rPr lang="en-US" dirty="0"/>
              <a:t> 3: Mean-Variance Investing</a:t>
            </a:r>
          </a:p>
          <a:p>
            <a:pPr lvl="1"/>
            <a:r>
              <a:rPr lang="en-US" dirty="0"/>
              <a:t>Ch. 6: Factor Theory</a:t>
            </a:r>
          </a:p>
          <a:p>
            <a:pPr lvl="1"/>
            <a:r>
              <a:rPr lang="en-US" dirty="0"/>
              <a:t>Ch. 7: Factors</a:t>
            </a:r>
          </a:p>
          <a:p>
            <a:pPr lvl="1"/>
            <a:r>
              <a:rPr lang="en-US" dirty="0"/>
              <a:t>Ch. 10: Alpha</a:t>
            </a:r>
          </a:p>
          <a:p>
            <a:pPr lvl="1"/>
            <a:r>
              <a:rPr lang="en-US" dirty="0"/>
              <a:t>Ch. 14: Factor Investing</a:t>
            </a:r>
          </a:p>
          <a:p>
            <a:pPr lvl="1"/>
            <a:endParaRPr lang="en-US" dirty="0"/>
          </a:p>
          <a:p>
            <a:r>
              <a:rPr lang="en-US" dirty="0"/>
              <a:t>Factor: common movement in returns across a set of assets</a:t>
            </a:r>
          </a:p>
          <a:p>
            <a:pPr lvl="1"/>
            <a:r>
              <a:rPr lang="en-US" dirty="0"/>
              <a:t>Fundamental, economy wide variables (e.g., inflation) or tradeable investment styles (e.g., value-growth)</a:t>
            </a:r>
          </a:p>
          <a:p>
            <a:pPr lvl="1"/>
            <a:r>
              <a:rPr lang="en-US" dirty="0"/>
              <a:t>These are the risks we should care about and be compensated for</a:t>
            </a:r>
          </a:p>
        </p:txBody>
      </p:sp>
    </p:spTree>
    <p:extLst>
      <p:ext uri="{BB962C8B-B14F-4D97-AF65-F5344CB8AC3E}">
        <p14:creationId xmlns:p14="http://schemas.microsoft.com/office/powerpoint/2010/main" val="989976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en-US" dirty="0">
                <a:ea typeface="ＭＳ Ｐゴシック" pitchFamily="34" charset="-128"/>
              </a:rPr>
              <a:t>Disappointment Aversion</a:t>
            </a:r>
          </a:p>
        </p:txBody>
      </p:sp>
      <p:sp>
        <p:nvSpPr>
          <p:cNvPr id="54275" name="Content Placeholder 2"/>
          <p:cNvSpPr>
            <a:spLocks noGrp="1"/>
          </p:cNvSpPr>
          <p:nvPr>
            <p:ph idx="1"/>
          </p:nvPr>
        </p:nvSpPr>
        <p:spPr/>
        <p:txBody>
          <a:bodyPr/>
          <a:lstStyle/>
          <a:p>
            <a:pPr eaLnBrk="1" hangingPunct="1"/>
            <a:r>
              <a:rPr lang="en-US" altLang="en-US" dirty="0">
                <a:ea typeface="ＭＳ Ｐゴシック" pitchFamily="34" charset="-128"/>
              </a:rPr>
              <a:t>“Rational” version of prospect theory, with the same motivation that agents care more about the downside vs the upside</a:t>
            </a:r>
          </a:p>
          <a:p>
            <a:pPr eaLnBrk="1" hangingPunct="1"/>
            <a:r>
              <a:rPr lang="en-US" altLang="en-US" dirty="0">
                <a:ea typeface="ＭＳ Ｐゴシック" pitchFamily="34" charset="-128"/>
              </a:rPr>
              <a:t>Originally formulated by Gul (1991) with an asset allocation application by Ang, </a:t>
            </a:r>
            <a:r>
              <a:rPr lang="en-US" altLang="en-US" dirty="0" err="1">
                <a:ea typeface="ＭＳ Ｐゴシック" pitchFamily="34" charset="-128"/>
              </a:rPr>
              <a:t>Bekaert</a:t>
            </a:r>
            <a:r>
              <a:rPr lang="en-US" altLang="en-US" dirty="0">
                <a:ea typeface="ＭＳ Ｐゴシック" pitchFamily="34" charset="-128"/>
              </a:rPr>
              <a:t> and Liu (2005) </a:t>
            </a:r>
          </a:p>
          <a:p>
            <a:pPr eaLnBrk="1" hangingPunct="1"/>
            <a:r>
              <a:rPr lang="en-US" altLang="en-US" dirty="0">
                <a:ea typeface="ＭＳ Ｐゴシック" pitchFamily="34" charset="-128"/>
              </a:rPr>
              <a:t>Like prospect theory, downside outcomes are penalized more (</a:t>
            </a:r>
            <a:r>
              <a:rPr lang="ja-JP" altLang="en-US" dirty="0">
                <a:ea typeface="ＭＳ Ｐゴシック" pitchFamily="34" charset="-128"/>
              </a:rPr>
              <a:t>“</a:t>
            </a:r>
            <a:r>
              <a:rPr lang="en-US" altLang="ja-JP" dirty="0">
                <a:ea typeface="ＭＳ Ｐゴシック" pitchFamily="34" charset="-128"/>
              </a:rPr>
              <a:t>disappointing outcomes</a:t>
            </a:r>
            <a:r>
              <a:rPr lang="ja-JP" altLang="en-US" dirty="0">
                <a:ea typeface="ＭＳ Ｐゴシック" pitchFamily="34" charset="-128"/>
              </a:rPr>
              <a:t>”</a:t>
            </a:r>
            <a:r>
              <a:rPr lang="en-US" altLang="ja-JP" dirty="0">
                <a:ea typeface="ＭＳ Ｐゴシック" pitchFamily="34" charset="-128"/>
              </a:rPr>
              <a:t>) vs. upside outcomes (</a:t>
            </a:r>
            <a:r>
              <a:rPr lang="ja-JP" altLang="en-US" dirty="0">
                <a:ea typeface="ＭＳ Ｐゴシック" pitchFamily="34" charset="-128"/>
              </a:rPr>
              <a:t>“</a:t>
            </a:r>
            <a:r>
              <a:rPr lang="en-US" altLang="ja-JP" dirty="0">
                <a:ea typeface="ＭＳ Ｐゴシック" pitchFamily="34" charset="-128"/>
              </a:rPr>
              <a:t>elating outcomes</a:t>
            </a:r>
            <a:r>
              <a:rPr lang="ja-JP" altLang="en-US" dirty="0">
                <a:ea typeface="ＭＳ Ｐゴシック" pitchFamily="34" charset="-128"/>
              </a:rPr>
              <a:t>”</a:t>
            </a:r>
            <a:r>
              <a:rPr lang="en-US" altLang="ja-JP" dirty="0">
                <a:ea typeface="ＭＳ Ｐゴシック" pitchFamily="34" charset="-128"/>
              </a:rPr>
              <a:t>). There is a kink point between disappointing vs. upside outcomes, which is specified endogenously (the certainty equivalent) or is a preference parameter.</a:t>
            </a:r>
          </a:p>
        </p:txBody>
      </p:sp>
      <p:sp>
        <p:nvSpPr>
          <p:cNvPr id="5427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E6405F13-D8FD-47C3-89FF-E7935B741300}" type="slidenum">
              <a:rPr lang="en-US" altLang="en-US" sz="1219"/>
              <a:pPr eaLnBrk="1" hangingPunct="1"/>
              <a:t>60</a:t>
            </a:fld>
            <a:endParaRPr lang="en-US" altLang="en-US" sz="1219"/>
          </a:p>
        </p:txBody>
      </p:sp>
    </p:spTree>
    <p:extLst>
      <p:ext uri="{BB962C8B-B14F-4D97-AF65-F5344CB8AC3E}">
        <p14:creationId xmlns:p14="http://schemas.microsoft.com/office/powerpoint/2010/main" val="939960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878834"/>
          </a:xfrm>
        </p:spPr>
        <p:txBody>
          <a:bodyPr/>
          <a:lstStyle/>
          <a:p>
            <a:r>
              <a:rPr lang="en-US" dirty="0"/>
              <a:t>Disappointment Aversion</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61</a:t>
            </a:fld>
            <a:endParaRPr lang="en-US"/>
          </a:p>
        </p:txBody>
      </p:sp>
      <p:pic>
        <p:nvPicPr>
          <p:cNvPr id="5" name="Picture 4"/>
          <p:cNvPicPr>
            <a:picLocks noChangeAspect="1"/>
          </p:cNvPicPr>
          <p:nvPr/>
        </p:nvPicPr>
        <p:blipFill>
          <a:blip r:embed="rId2" cstate="print"/>
          <a:srcRect/>
          <a:stretch>
            <a:fillRect/>
          </a:stretch>
        </p:blipFill>
        <p:spPr bwMode="auto">
          <a:xfrm>
            <a:off x="2696278" y="1244594"/>
            <a:ext cx="6628463" cy="4971348"/>
          </a:xfrm>
          <a:prstGeom prst="rect">
            <a:avLst/>
          </a:prstGeom>
          <a:noFill/>
          <a:ln w="9525">
            <a:noFill/>
            <a:miter lim="800000"/>
            <a:headEnd/>
            <a:tailEnd/>
          </a:ln>
        </p:spPr>
      </p:pic>
    </p:spTree>
    <p:extLst>
      <p:ext uri="{BB962C8B-B14F-4D97-AF65-F5344CB8AC3E}">
        <p14:creationId xmlns:p14="http://schemas.microsoft.com/office/powerpoint/2010/main" val="1295667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en-US" dirty="0">
                <a:ea typeface="ＭＳ Ｐゴシック" pitchFamily="34" charset="-128"/>
              </a:rPr>
              <a:t>Habit</a:t>
            </a:r>
          </a:p>
        </p:txBody>
      </p:sp>
      <p:sp>
        <p:nvSpPr>
          <p:cNvPr id="56323" name="Content Placeholder 2"/>
          <p:cNvSpPr>
            <a:spLocks noGrp="1"/>
          </p:cNvSpPr>
          <p:nvPr>
            <p:ph idx="1"/>
          </p:nvPr>
        </p:nvSpPr>
        <p:spPr/>
        <p:txBody>
          <a:bodyPr/>
          <a:lstStyle/>
          <a:p>
            <a:pPr eaLnBrk="1" hangingPunct="1"/>
            <a:r>
              <a:rPr lang="en-US" altLang="en-US" dirty="0">
                <a:ea typeface="ＭＳ Ｐゴシック" pitchFamily="34" charset="-128"/>
              </a:rPr>
              <a:t>It is not your wealth per se which gives utility, it is wealth relative to a habit level that is important.  An agent gets used to a particular level of consumption – recent changes relative to that level contribute to consumers</a:t>
            </a:r>
            <a:r>
              <a:rPr lang="ja-JP" altLang="en-US" dirty="0">
                <a:ea typeface="ＭＳ Ｐゴシック" pitchFamily="34" charset="-128"/>
              </a:rPr>
              <a:t>’</a:t>
            </a:r>
            <a:r>
              <a:rPr lang="en-US" altLang="ja-JP" dirty="0">
                <a:ea typeface="ＭＳ Ｐゴシック" pitchFamily="34" charset="-128"/>
              </a:rPr>
              <a:t> well being.</a:t>
            </a:r>
          </a:p>
          <a:p>
            <a:pPr eaLnBrk="1" hangingPunct="1"/>
            <a:r>
              <a:rPr lang="en-US" altLang="en-US" dirty="0">
                <a:ea typeface="ＭＳ Ｐゴシック" pitchFamily="34" charset="-128"/>
              </a:rPr>
              <a:t>The habit level could also be interpreted as a required </a:t>
            </a:r>
            <a:r>
              <a:rPr lang="ja-JP" altLang="en-US" dirty="0">
                <a:ea typeface="ＭＳ Ｐゴシック" pitchFamily="34" charset="-128"/>
              </a:rPr>
              <a:t>“</a:t>
            </a:r>
            <a:r>
              <a:rPr lang="en-US" altLang="ja-JP" dirty="0">
                <a:ea typeface="ＭＳ Ｐゴシック" pitchFamily="34" charset="-128"/>
              </a:rPr>
              <a:t>subsistence</a:t>
            </a:r>
            <a:r>
              <a:rPr lang="ja-JP" altLang="en-US" dirty="0">
                <a:ea typeface="ＭＳ Ｐゴシック" pitchFamily="34" charset="-128"/>
              </a:rPr>
              <a:t>”</a:t>
            </a:r>
            <a:r>
              <a:rPr lang="en-US" altLang="ja-JP" dirty="0">
                <a:ea typeface="ＭＳ Ｐゴシック" pitchFamily="34" charset="-128"/>
              </a:rPr>
              <a:t> level.  As consumption comes close to subsistence, the agent acts in a much more risk averse manner.  However, the risk aversion is </a:t>
            </a:r>
            <a:r>
              <a:rPr lang="ja-JP" altLang="en-US" dirty="0">
                <a:ea typeface="ＭＳ Ｐゴシック" pitchFamily="34" charset="-128"/>
              </a:rPr>
              <a:t>“</a:t>
            </a:r>
            <a:r>
              <a:rPr lang="en-US" altLang="ja-JP" dirty="0">
                <a:ea typeface="ＭＳ Ｐゴシック" pitchFamily="34" charset="-128"/>
              </a:rPr>
              <a:t>endogenous</a:t>
            </a:r>
            <a:r>
              <a:rPr lang="ja-JP" altLang="en-US" dirty="0">
                <a:ea typeface="ＭＳ Ｐゴシック" pitchFamily="34" charset="-128"/>
              </a:rPr>
              <a:t>”</a:t>
            </a:r>
            <a:r>
              <a:rPr lang="en-US" altLang="ja-JP" dirty="0">
                <a:ea typeface="ＭＳ Ｐゴシック" pitchFamily="34" charset="-128"/>
              </a:rPr>
              <a:t> in that it results from the agent</a:t>
            </a:r>
            <a:r>
              <a:rPr lang="ja-JP" altLang="en-US" dirty="0">
                <a:ea typeface="ＭＳ Ｐゴシック" pitchFamily="34" charset="-128"/>
              </a:rPr>
              <a:t>’</a:t>
            </a:r>
            <a:r>
              <a:rPr lang="en-US" altLang="ja-JP" dirty="0">
                <a:ea typeface="ＭＳ Ｐゴシック" pitchFamily="34" charset="-128"/>
              </a:rPr>
              <a:t>s actions, rather than from the risk aversion parameter.</a:t>
            </a:r>
          </a:p>
          <a:p>
            <a:pPr eaLnBrk="1" hangingPunct="1"/>
            <a:r>
              <a:rPr lang="en-US" altLang="en-US" dirty="0">
                <a:ea typeface="ＭＳ Ｐゴシック" pitchFamily="34" charset="-128"/>
              </a:rPr>
              <a:t>Habit can vary over time and be both </a:t>
            </a:r>
            <a:r>
              <a:rPr lang="ja-JP" altLang="en-US" dirty="0">
                <a:ea typeface="ＭＳ Ｐゴシック" pitchFamily="34" charset="-128"/>
              </a:rPr>
              <a:t>“</a:t>
            </a:r>
            <a:r>
              <a:rPr lang="en-US" altLang="ja-JP" dirty="0">
                <a:ea typeface="ＭＳ Ｐゴシック" pitchFamily="34" charset="-128"/>
              </a:rPr>
              <a:t>internal</a:t>
            </a:r>
            <a:r>
              <a:rPr lang="ja-JP" altLang="en-US" dirty="0">
                <a:ea typeface="ＭＳ Ｐゴシック" pitchFamily="34" charset="-128"/>
              </a:rPr>
              <a:t>”</a:t>
            </a:r>
            <a:r>
              <a:rPr lang="en-US" altLang="ja-JP" dirty="0">
                <a:ea typeface="ＭＳ Ｐゴシック" pitchFamily="34" charset="-128"/>
              </a:rPr>
              <a:t> (depends on past consumption levels) or </a:t>
            </a:r>
            <a:r>
              <a:rPr lang="ja-JP" altLang="en-US" dirty="0">
                <a:ea typeface="ＭＳ Ｐゴシック" pitchFamily="34" charset="-128"/>
              </a:rPr>
              <a:t>“</a:t>
            </a:r>
            <a:r>
              <a:rPr lang="en-US" altLang="ja-JP" dirty="0">
                <a:ea typeface="ＭＳ Ｐゴシック" pitchFamily="34" charset="-128"/>
              </a:rPr>
              <a:t>external</a:t>
            </a:r>
            <a:r>
              <a:rPr lang="ja-JP" altLang="en-US" dirty="0">
                <a:ea typeface="ＭＳ Ｐゴシック" pitchFamily="34" charset="-128"/>
              </a:rPr>
              <a:t>”</a:t>
            </a:r>
            <a:r>
              <a:rPr lang="en-US" altLang="ja-JP" dirty="0">
                <a:ea typeface="ＭＳ Ｐゴシック" pitchFamily="34" charset="-128"/>
              </a:rPr>
              <a:t> (is driven by external factors)</a:t>
            </a:r>
          </a:p>
          <a:p>
            <a:pPr eaLnBrk="1" hangingPunct="1"/>
            <a:r>
              <a:rPr lang="en-US" altLang="en-US" dirty="0">
                <a:ea typeface="ＭＳ Ｐゴシック" pitchFamily="34" charset="-128"/>
              </a:rPr>
              <a:t>Volatility strategies are generally unattractive for habit utility investors because when volatility spikes, equities tend to crash, and these are times when wealth creeps closer to habits</a:t>
            </a:r>
          </a:p>
        </p:txBody>
      </p:sp>
      <p:sp>
        <p:nvSpPr>
          <p:cNvPr id="5632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364" eaLnBrk="0" hangingPunct="0">
              <a:defRPr sz="1781">
                <a:solidFill>
                  <a:schemeClr val="tx1"/>
                </a:solidFill>
                <a:latin typeface="Arial" charset="0"/>
                <a:ea typeface="ＭＳ Ｐゴシック" pitchFamily="34" charset="-128"/>
              </a:defRPr>
            </a:lvl1pPr>
            <a:lvl2pPr marL="696516" indent="-267891" defTabSz="906364" eaLnBrk="0" hangingPunct="0">
              <a:defRPr sz="1781">
                <a:solidFill>
                  <a:schemeClr val="tx1"/>
                </a:solidFill>
                <a:latin typeface="Arial" charset="0"/>
                <a:ea typeface="ＭＳ Ｐゴシック" pitchFamily="34" charset="-128"/>
              </a:defRPr>
            </a:lvl2pPr>
            <a:lvl3pPr marL="1071563" indent="-214313" defTabSz="906364" eaLnBrk="0" hangingPunct="0">
              <a:defRPr sz="1781">
                <a:solidFill>
                  <a:schemeClr val="tx1"/>
                </a:solidFill>
                <a:latin typeface="Arial" charset="0"/>
                <a:ea typeface="ＭＳ Ｐゴシック" pitchFamily="34" charset="-128"/>
              </a:defRPr>
            </a:lvl3pPr>
            <a:lvl4pPr marL="1500188" indent="-214313" defTabSz="906364" eaLnBrk="0" hangingPunct="0">
              <a:defRPr sz="1781">
                <a:solidFill>
                  <a:schemeClr val="tx1"/>
                </a:solidFill>
                <a:latin typeface="Arial" charset="0"/>
                <a:ea typeface="ＭＳ Ｐゴシック" pitchFamily="34" charset="-128"/>
              </a:defRPr>
            </a:lvl4pPr>
            <a:lvl5pPr marL="1928813" indent="-214313" defTabSz="906364" eaLnBrk="0" hangingPunct="0">
              <a:defRPr sz="1781">
                <a:solidFill>
                  <a:schemeClr val="tx1"/>
                </a:solidFill>
                <a:latin typeface="Arial" charset="0"/>
                <a:ea typeface="ＭＳ Ｐゴシック" pitchFamily="34" charset="-128"/>
              </a:defRPr>
            </a:lvl5pPr>
            <a:lvl6pPr marL="235743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defTabSz="906364"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670C0B4C-1D9B-407F-9E3D-A09DB7D4D71B}" type="slidenum">
              <a:rPr lang="en-US" altLang="en-US" sz="1219"/>
              <a:pPr eaLnBrk="1" hangingPunct="1"/>
              <a:t>62</a:t>
            </a:fld>
            <a:endParaRPr lang="en-US" altLang="en-US" sz="1219"/>
          </a:p>
        </p:txBody>
      </p:sp>
    </p:spTree>
    <p:extLst>
      <p:ext uri="{BB962C8B-B14F-4D97-AF65-F5344CB8AC3E}">
        <p14:creationId xmlns:p14="http://schemas.microsoft.com/office/powerpoint/2010/main" val="804483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Catching/Keeping Up with the Jones</a:t>
            </a:r>
          </a:p>
        </p:txBody>
      </p:sp>
      <p:sp>
        <p:nvSpPr>
          <p:cNvPr id="3" name="Content Placeholder 2"/>
          <p:cNvSpPr>
            <a:spLocks noGrp="1"/>
          </p:cNvSpPr>
          <p:nvPr>
            <p:ph idx="1"/>
          </p:nvPr>
        </p:nvSpPr>
        <p:spPr/>
        <p:txBody>
          <a:bodyPr/>
          <a:lstStyle/>
          <a:p>
            <a:r>
              <a:rPr lang="en-US" dirty="0"/>
              <a:t>Utility is set relative to your peers</a:t>
            </a:r>
          </a:p>
          <a:p>
            <a:pPr lvl="1"/>
            <a:r>
              <a:rPr lang="en-US" dirty="0"/>
              <a:t>Endowment and mutual fund managers are benchmarked against their peers</a:t>
            </a:r>
          </a:p>
          <a:p>
            <a:pPr lvl="1"/>
            <a:r>
              <a:rPr lang="en-US" dirty="0"/>
              <a:t>You want to outperform, or consume more than, your peers. Thus, your utility will be high when you are poor, but everyone is even poorer.</a:t>
            </a:r>
          </a:p>
          <a:p>
            <a:r>
              <a:rPr lang="en-US" dirty="0"/>
              <a:t>In asset management, keeping up with the Joneses causes herding</a:t>
            </a:r>
          </a:p>
          <a:p>
            <a:pPr lvl="1"/>
            <a:r>
              <a:rPr lang="en-US" dirty="0"/>
              <a:t>If everyone else is doing the volatility strategy, you’re going to do it, too. </a:t>
            </a:r>
          </a:p>
          <a:p>
            <a:r>
              <a:rPr lang="en-US" dirty="0"/>
              <a:t>Very important utility function in practice</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63</a:t>
            </a:fld>
            <a:endParaRPr lang="en-US"/>
          </a:p>
        </p:txBody>
      </p:sp>
    </p:spTree>
    <p:extLst>
      <p:ext uri="{BB962C8B-B14F-4D97-AF65-F5344CB8AC3E}">
        <p14:creationId xmlns:p14="http://schemas.microsoft.com/office/powerpoint/2010/main" val="4507866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Aversion</a:t>
            </a:r>
          </a:p>
        </p:txBody>
      </p:sp>
      <p:sp>
        <p:nvSpPr>
          <p:cNvPr id="3" name="Content Placeholder 2"/>
          <p:cNvSpPr>
            <a:spLocks noGrp="1"/>
          </p:cNvSpPr>
          <p:nvPr>
            <p:ph idx="1"/>
          </p:nvPr>
        </p:nvSpPr>
        <p:spPr/>
        <p:txBody>
          <a:bodyPr/>
          <a:lstStyle/>
          <a:p>
            <a:r>
              <a:rPr lang="en-US" dirty="0"/>
              <a:t>Distinguish between</a:t>
            </a:r>
          </a:p>
          <a:p>
            <a:pPr lvl="1"/>
            <a:r>
              <a:rPr lang="en-US" dirty="0"/>
              <a:t>Risk: the probability of a given outcome for a given distribution</a:t>
            </a:r>
          </a:p>
          <a:p>
            <a:pPr lvl="1"/>
            <a:r>
              <a:rPr lang="en-US" dirty="0"/>
              <a:t>Uncertainty: there are multiple possible distributions</a:t>
            </a:r>
          </a:p>
          <a:p>
            <a:r>
              <a:rPr lang="en-US" dirty="0"/>
              <a:t>Risk aversion measures the pain of bad outcomes over the probability distribution; uncertainty aversion, or ambiguity aversion, measures how an investor does not like the range of possible distributions</a:t>
            </a:r>
          </a:p>
          <a:p>
            <a:r>
              <a:rPr lang="en-US" dirty="0"/>
              <a:t>Expected utility is uncertainty aversion with only one probability distribution</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64</a:t>
            </a:fld>
            <a:endParaRPr lang="en-US"/>
          </a:p>
        </p:txBody>
      </p:sp>
    </p:spTree>
    <p:extLst>
      <p:ext uri="{BB962C8B-B14F-4D97-AF65-F5344CB8AC3E}">
        <p14:creationId xmlns:p14="http://schemas.microsoft.com/office/powerpoint/2010/main" val="494241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B: Portfolio Calculations</a:t>
            </a:r>
          </a:p>
        </p:txBody>
      </p:sp>
    </p:spTree>
    <p:extLst>
      <p:ext uri="{BB962C8B-B14F-4D97-AF65-F5344CB8AC3E}">
        <p14:creationId xmlns:p14="http://schemas.microsoft.com/office/powerpoint/2010/main" val="120009137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a:spLocks noGrp="1"/>
          </p:cNvSpPr>
          <p:nvPr>
            <p:ph type="title"/>
          </p:nvPr>
        </p:nvSpPr>
        <p:spPr/>
        <p:txBody>
          <a:bodyPr/>
          <a:lstStyle/>
          <a:p>
            <a:r>
              <a:rPr lang="en-US" altLang="en-US" dirty="0">
                <a:ea typeface="ＭＳ Ｐゴシック" pitchFamily="34" charset="-128"/>
              </a:rPr>
              <a:t>Two-Asset Portfolio Problem with Mean-Variance Utility</a:t>
            </a:r>
          </a:p>
        </p:txBody>
      </p:sp>
      <p:sp>
        <p:nvSpPr>
          <p:cNvPr id="10245" name="Content Placeholder 2"/>
          <p:cNvSpPr>
            <a:spLocks noGrp="1"/>
          </p:cNvSpPr>
          <p:nvPr>
            <p:ph idx="1"/>
          </p:nvPr>
        </p:nvSpPr>
        <p:spPr/>
        <p:txBody>
          <a:bodyPr/>
          <a:lstStyle/>
          <a:p>
            <a:r>
              <a:rPr lang="en-US" altLang="en-US">
                <a:ea typeface="ＭＳ Ｐゴシック" pitchFamily="34" charset="-128"/>
              </a:rPr>
              <a:t>Problem: Two assets r</a:t>
            </a:r>
            <a:r>
              <a:rPr lang="en-US" altLang="en-US" baseline="-25000">
                <a:ea typeface="ＭＳ Ｐゴシック" pitchFamily="34" charset="-128"/>
              </a:rPr>
              <a:t>1</a:t>
            </a:r>
            <a:r>
              <a:rPr lang="en-US" altLang="en-US">
                <a:ea typeface="ＭＳ Ｐゴシック" pitchFamily="34" charset="-128"/>
              </a:rPr>
              <a:t> and r</a:t>
            </a:r>
            <a:r>
              <a:rPr lang="en-US" altLang="en-US" baseline="-25000">
                <a:ea typeface="ＭＳ Ｐゴシック" pitchFamily="34" charset="-128"/>
              </a:rPr>
              <a:t>2</a:t>
            </a:r>
            <a:r>
              <a:rPr lang="en-US" altLang="en-US">
                <a:ea typeface="ＭＳ Ｐゴシック" pitchFamily="34" charset="-128"/>
              </a:rPr>
              <a:t> with means </a:t>
            </a:r>
            <a:r>
              <a:rPr lang="en-US" altLang="en-US">
                <a:latin typeface="Symbol" pitchFamily="18" charset="2"/>
                <a:ea typeface="ＭＳ Ｐゴシック" pitchFamily="34" charset="-128"/>
              </a:rPr>
              <a:t>m</a:t>
            </a:r>
            <a:r>
              <a:rPr lang="en-US" altLang="en-US" baseline="-25000">
                <a:ea typeface="ＭＳ Ｐゴシック" pitchFamily="34" charset="-128"/>
              </a:rPr>
              <a:t>1</a:t>
            </a:r>
            <a:r>
              <a:rPr lang="en-US" altLang="en-US">
                <a:ea typeface="ＭＳ Ｐゴシック" pitchFamily="34" charset="-128"/>
              </a:rPr>
              <a:t> and </a:t>
            </a:r>
            <a:r>
              <a:rPr lang="en-US" altLang="en-US">
                <a:latin typeface="Symbol" pitchFamily="18" charset="2"/>
                <a:ea typeface="ＭＳ Ｐゴシック" pitchFamily="34" charset="-128"/>
              </a:rPr>
              <a:t>m</a:t>
            </a:r>
            <a:r>
              <a:rPr lang="en-US" altLang="en-US" baseline="-25000">
                <a:ea typeface="ＭＳ Ｐゴシック" pitchFamily="34" charset="-128"/>
              </a:rPr>
              <a:t>2</a:t>
            </a:r>
            <a:r>
              <a:rPr lang="en-US" altLang="en-US">
                <a:ea typeface="ＭＳ Ｐゴシック" pitchFamily="34" charset="-128"/>
              </a:rPr>
              <a:t> and volatilities </a:t>
            </a:r>
            <a:r>
              <a:rPr lang="en-US" altLang="en-US">
                <a:latin typeface="Symbol" pitchFamily="18" charset="2"/>
                <a:ea typeface="ＭＳ Ｐゴシック" pitchFamily="34" charset="-128"/>
              </a:rPr>
              <a:t>s</a:t>
            </a:r>
            <a:r>
              <a:rPr lang="en-US" altLang="en-US" baseline="-25000">
                <a:ea typeface="ＭＳ Ｐゴシック" pitchFamily="34" charset="-128"/>
              </a:rPr>
              <a:t>1</a:t>
            </a:r>
            <a:r>
              <a:rPr lang="en-US" altLang="en-US">
                <a:ea typeface="ＭＳ Ｐゴシック" pitchFamily="34" charset="-128"/>
              </a:rPr>
              <a:t> and </a:t>
            </a:r>
            <a:r>
              <a:rPr lang="en-US" altLang="en-US">
                <a:latin typeface="Symbol" pitchFamily="18" charset="2"/>
                <a:ea typeface="ＭＳ Ｐゴシック" pitchFamily="34" charset="-128"/>
              </a:rPr>
              <a:t>s</a:t>
            </a:r>
            <a:r>
              <a:rPr lang="en-US" altLang="en-US" baseline="-25000">
                <a:ea typeface="ＭＳ Ｐゴシック" pitchFamily="34" charset="-128"/>
              </a:rPr>
              <a:t>2</a:t>
            </a:r>
            <a:r>
              <a:rPr lang="en-US" altLang="en-US">
                <a:ea typeface="ＭＳ Ｐゴシック" pitchFamily="34" charset="-128"/>
              </a:rPr>
              <a:t>, respectively with covariance </a:t>
            </a:r>
            <a:r>
              <a:rPr lang="en-US" altLang="en-US">
                <a:latin typeface="Symbol" pitchFamily="18" charset="2"/>
                <a:ea typeface="ＭＳ Ｐゴシック" pitchFamily="34" charset="-128"/>
              </a:rPr>
              <a:t>s</a:t>
            </a:r>
            <a:r>
              <a:rPr lang="en-US" altLang="en-US" baseline="-25000">
                <a:ea typeface="ＭＳ Ｐゴシック" pitchFamily="34" charset="-128"/>
              </a:rPr>
              <a:t>12</a:t>
            </a:r>
            <a:r>
              <a:rPr lang="en-US" altLang="en-US">
                <a:ea typeface="ＭＳ Ｐゴシック" pitchFamily="34" charset="-128"/>
              </a:rPr>
              <a:t>:</a:t>
            </a:r>
          </a:p>
          <a:p>
            <a:endParaRPr lang="en-US" altLang="en-US">
              <a:ea typeface="ＭＳ Ｐゴシック" pitchFamily="34" charset="-128"/>
            </a:endParaRPr>
          </a:p>
          <a:p>
            <a:endParaRPr lang="en-US" altLang="en-US">
              <a:ea typeface="ＭＳ Ｐゴシック" pitchFamily="34" charset="-128"/>
            </a:endParaRPr>
          </a:p>
          <a:p>
            <a:r>
              <a:rPr lang="en-US" altLang="en-US">
                <a:ea typeface="ＭＳ Ｐゴシック" pitchFamily="34" charset="-128"/>
              </a:rPr>
              <a:t>Setting the FOC equal to zero results in the optimal portfolio weight on the first asset being</a:t>
            </a:r>
          </a:p>
          <a:p>
            <a:endParaRPr lang="en-US" altLang="en-US">
              <a:ea typeface="ＭＳ Ｐゴシック" pitchFamily="34" charset="-128"/>
            </a:endParaRPr>
          </a:p>
          <a:p>
            <a:endParaRPr lang="en-US" altLang="en-US">
              <a:ea typeface="ＭＳ Ｐゴシック" pitchFamily="34" charset="-128"/>
            </a:endParaRPr>
          </a:p>
        </p:txBody>
      </p:sp>
      <p:sp>
        <p:nvSpPr>
          <p:cNvPr id="102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81">
                <a:solidFill>
                  <a:schemeClr val="tx1"/>
                </a:solidFill>
                <a:latin typeface="Arial" charset="0"/>
                <a:ea typeface="ＭＳ Ｐゴシック" pitchFamily="34" charset="-128"/>
              </a:defRPr>
            </a:lvl1pPr>
            <a:lvl2pPr marL="696516" indent="-267891" eaLnBrk="0" hangingPunct="0">
              <a:defRPr sz="1781">
                <a:solidFill>
                  <a:schemeClr val="tx1"/>
                </a:solidFill>
                <a:latin typeface="Arial" charset="0"/>
                <a:ea typeface="ＭＳ Ｐゴシック" pitchFamily="34" charset="-128"/>
              </a:defRPr>
            </a:lvl2pPr>
            <a:lvl3pPr marL="1071563" indent="-214313" eaLnBrk="0" hangingPunct="0">
              <a:defRPr sz="1781">
                <a:solidFill>
                  <a:schemeClr val="tx1"/>
                </a:solidFill>
                <a:latin typeface="Arial" charset="0"/>
                <a:ea typeface="ＭＳ Ｐゴシック" pitchFamily="34" charset="-128"/>
              </a:defRPr>
            </a:lvl3pPr>
            <a:lvl4pPr marL="1500188" indent="-214313" eaLnBrk="0" hangingPunct="0">
              <a:defRPr sz="1781">
                <a:solidFill>
                  <a:schemeClr val="tx1"/>
                </a:solidFill>
                <a:latin typeface="Arial" charset="0"/>
                <a:ea typeface="ＭＳ Ｐゴシック" pitchFamily="34" charset="-128"/>
              </a:defRPr>
            </a:lvl4pPr>
            <a:lvl5pPr marL="1928813" indent="-214313" eaLnBrk="0" hangingPunct="0">
              <a:defRPr sz="1781">
                <a:solidFill>
                  <a:schemeClr val="tx1"/>
                </a:solidFill>
                <a:latin typeface="Arial" charset="0"/>
                <a:ea typeface="ＭＳ Ｐゴシック" pitchFamily="34" charset="-128"/>
              </a:defRPr>
            </a:lvl5pPr>
            <a:lvl6pPr marL="2357438" indent="-214313"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E2370745-B539-45C1-A584-62E9B747C1B4}" type="slidenum">
              <a:rPr lang="en-US" altLang="en-US" sz="1219"/>
              <a:pPr eaLnBrk="1" hangingPunct="1"/>
              <a:t>66</a:t>
            </a:fld>
            <a:endParaRPr lang="en-US" altLang="en-US" sz="1219"/>
          </a:p>
        </p:txBody>
      </p:sp>
      <p:graphicFrame>
        <p:nvGraphicFramePr>
          <p:cNvPr id="10242" name="Object 4"/>
          <p:cNvGraphicFramePr>
            <a:graphicFrameLocks noChangeAspect="1"/>
          </p:cNvGraphicFramePr>
          <p:nvPr/>
        </p:nvGraphicFramePr>
        <p:xfrm>
          <a:off x="5706238" y="2133599"/>
          <a:ext cx="2207121" cy="1156395"/>
        </p:xfrm>
        <a:graphic>
          <a:graphicData uri="http://schemas.openxmlformats.org/presentationml/2006/ole">
            <mc:AlternateContent xmlns:mc="http://schemas.openxmlformats.org/markup-compatibility/2006">
              <mc:Choice xmlns:v="urn:schemas-microsoft-com:vml" Requires="v">
                <p:oleObj spid="_x0000_s22707" name="Equation" r:id="rId4" imgW="1040948" imgH="545863" progId="Equation.DSMT4">
                  <p:embed/>
                </p:oleObj>
              </mc:Choice>
              <mc:Fallback>
                <p:oleObj name="Equation" r:id="rId4" imgW="1040948" imgH="54586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6238" y="2133599"/>
                        <a:ext cx="2207121" cy="115639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243" name="Object 3"/>
          <p:cNvGraphicFramePr>
            <a:graphicFrameLocks noChangeAspect="1"/>
          </p:cNvGraphicFramePr>
          <p:nvPr/>
        </p:nvGraphicFramePr>
        <p:xfrm>
          <a:off x="5002281" y="4004468"/>
          <a:ext cx="2911078" cy="764977"/>
        </p:xfrm>
        <a:graphic>
          <a:graphicData uri="http://schemas.openxmlformats.org/presentationml/2006/ole">
            <mc:AlternateContent xmlns:mc="http://schemas.openxmlformats.org/markup-compatibility/2006">
              <mc:Choice xmlns:v="urn:schemas-microsoft-com:vml" Requires="v">
                <p:oleObj spid="_x0000_s22708" name="Equation" r:id="rId6" imgW="1739900" imgH="457200" progId="Equation.DSMT4">
                  <p:embed/>
                </p:oleObj>
              </mc:Choice>
              <mc:Fallback>
                <p:oleObj name="Equation" r:id="rId6" imgW="173990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2281" y="4004468"/>
                        <a:ext cx="2911078" cy="76497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05468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ea typeface="ＭＳ Ｐゴシック" pitchFamily="34" charset="-128"/>
              </a:rPr>
              <a:t>Optimal Portfolios with Risk-Free and Risky Asset</a:t>
            </a:r>
          </a:p>
        </p:txBody>
      </p:sp>
      <p:sp>
        <p:nvSpPr>
          <p:cNvPr id="18435" name="Content Placeholder 2"/>
          <p:cNvSpPr>
            <a:spLocks noGrp="1"/>
          </p:cNvSpPr>
          <p:nvPr>
            <p:ph idx="1"/>
          </p:nvPr>
        </p:nvSpPr>
        <p:spPr/>
        <p:txBody>
          <a:bodyPr/>
          <a:lstStyle/>
          <a:p>
            <a:r>
              <a:rPr lang="en-US" altLang="en-US" dirty="0">
                <a:ea typeface="ＭＳ Ｐゴシック" pitchFamily="34" charset="-128"/>
              </a:rPr>
              <a:t>Math: Maximize utility subject to the CAL constraint</a:t>
            </a:r>
          </a:p>
          <a:p>
            <a:endParaRPr lang="en-US" altLang="en-US" dirty="0">
              <a:ea typeface="ＭＳ Ｐゴシック" pitchFamily="34" charset="-128"/>
            </a:endParaRPr>
          </a:p>
          <a:p>
            <a:endParaRPr lang="en-US" altLang="en-US" dirty="0">
              <a:ea typeface="ＭＳ Ｐゴシック" pitchFamily="34" charset="-128"/>
            </a:endParaRPr>
          </a:p>
          <a:p>
            <a:endParaRPr lang="en-US" altLang="en-US" dirty="0">
              <a:ea typeface="ＭＳ Ｐゴシック" pitchFamily="34" charset="-128"/>
            </a:endParaRPr>
          </a:p>
          <a:p>
            <a:endParaRPr lang="en-US" altLang="en-US" dirty="0">
              <a:ea typeface="ＭＳ Ｐゴシック" pitchFamily="34" charset="-128"/>
            </a:endParaRPr>
          </a:p>
          <a:p>
            <a:r>
              <a:rPr lang="en-US" altLang="en-US" dirty="0">
                <a:ea typeface="ＭＳ Ｐゴシック" pitchFamily="34" charset="-128"/>
              </a:rPr>
              <a:t>We solve for the optimal weight by finding the derivative with respect to w, set it equal to zero, and solve for w* = optimal weight</a:t>
            </a:r>
          </a:p>
          <a:p>
            <a:r>
              <a:rPr lang="en-US" altLang="en-US" dirty="0">
                <a:ea typeface="ＭＳ Ｐゴシック" pitchFamily="34" charset="-128"/>
              </a:rPr>
              <a:t>Assume risky asset has mean 11.19% and volatility 19.15% and risk-free rate is 1%</a:t>
            </a:r>
          </a:p>
          <a:p>
            <a:endParaRPr lang="en-US" altLang="en-US" dirty="0">
              <a:ea typeface="ＭＳ Ｐゴシック" pitchFamily="34" charset="-128"/>
            </a:endParaRPr>
          </a:p>
          <a:p>
            <a:endParaRPr lang="en-US" altLang="en-US" dirty="0">
              <a:ea typeface="ＭＳ Ｐゴシック" pitchFamily="34" charset="-128"/>
            </a:endParaRPr>
          </a:p>
        </p:txBody>
      </p:sp>
      <p:sp>
        <p:nvSpPr>
          <p:cNvPr id="1843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81">
                <a:solidFill>
                  <a:schemeClr val="tx1"/>
                </a:solidFill>
                <a:latin typeface="Arial" charset="0"/>
                <a:ea typeface="ＭＳ Ｐゴシック" pitchFamily="34" charset="-128"/>
              </a:defRPr>
            </a:lvl1pPr>
            <a:lvl2pPr marL="696516" indent="-267891" eaLnBrk="0" hangingPunct="0">
              <a:defRPr sz="1781">
                <a:solidFill>
                  <a:schemeClr val="tx1"/>
                </a:solidFill>
                <a:latin typeface="Arial" charset="0"/>
                <a:ea typeface="ＭＳ Ｐゴシック" pitchFamily="34" charset="-128"/>
              </a:defRPr>
            </a:lvl2pPr>
            <a:lvl3pPr marL="1071563" indent="-214313" eaLnBrk="0" hangingPunct="0">
              <a:defRPr sz="1781">
                <a:solidFill>
                  <a:schemeClr val="tx1"/>
                </a:solidFill>
                <a:latin typeface="Arial" charset="0"/>
                <a:ea typeface="ＭＳ Ｐゴシック" pitchFamily="34" charset="-128"/>
              </a:defRPr>
            </a:lvl3pPr>
            <a:lvl4pPr marL="1500188" indent="-214313" eaLnBrk="0" hangingPunct="0">
              <a:defRPr sz="1781">
                <a:solidFill>
                  <a:schemeClr val="tx1"/>
                </a:solidFill>
                <a:latin typeface="Arial" charset="0"/>
                <a:ea typeface="ＭＳ Ｐゴシック" pitchFamily="34" charset="-128"/>
              </a:defRPr>
            </a:lvl4pPr>
            <a:lvl5pPr marL="1928813" indent="-214313" eaLnBrk="0" hangingPunct="0">
              <a:defRPr sz="1781">
                <a:solidFill>
                  <a:schemeClr val="tx1"/>
                </a:solidFill>
                <a:latin typeface="Arial" charset="0"/>
                <a:ea typeface="ＭＳ Ｐゴシック" pitchFamily="34" charset="-128"/>
              </a:defRPr>
            </a:lvl5pPr>
            <a:lvl6pPr marL="2357438" indent="-214313"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F6EF651C-B91C-439E-AC22-067DBB492B5E}" type="slidenum">
              <a:rPr lang="en-US" altLang="en-US" sz="1219"/>
              <a:pPr eaLnBrk="1" hangingPunct="1"/>
              <a:t>67</a:t>
            </a:fld>
            <a:endParaRPr lang="en-US" altLang="en-US" sz="1219"/>
          </a:p>
        </p:txBody>
      </p:sp>
      <p:graphicFrame>
        <p:nvGraphicFramePr>
          <p:cNvPr id="18437" name="Object 4"/>
          <p:cNvGraphicFramePr>
            <a:graphicFrameLocks noChangeAspect="1"/>
          </p:cNvGraphicFramePr>
          <p:nvPr/>
        </p:nvGraphicFramePr>
        <p:xfrm>
          <a:off x="2860477" y="2450185"/>
          <a:ext cx="5829597" cy="703957"/>
        </p:xfrm>
        <a:graphic>
          <a:graphicData uri="http://schemas.openxmlformats.org/presentationml/2006/ole">
            <mc:AlternateContent xmlns:mc="http://schemas.openxmlformats.org/markup-compatibility/2006">
              <mc:Choice xmlns:v="urn:schemas-microsoft-com:vml" Requires="v">
                <p:oleObj spid="_x0000_s23731" name="Equation" r:id="rId3" imgW="2463800" imgH="330200" progId="Equation.DSMT4">
                  <p:embed/>
                </p:oleObj>
              </mc:Choice>
              <mc:Fallback>
                <p:oleObj name="Equation" r:id="rId3" imgW="2463800" imgH="330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477" y="2450185"/>
                        <a:ext cx="5829597" cy="7039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8" name="Object 5"/>
          <p:cNvGraphicFramePr>
            <a:graphicFrameLocks noChangeAspect="1"/>
          </p:cNvGraphicFramePr>
          <p:nvPr/>
        </p:nvGraphicFramePr>
        <p:xfrm>
          <a:off x="2860477" y="3291620"/>
          <a:ext cx="6155531" cy="523875"/>
        </p:xfrm>
        <a:graphic>
          <a:graphicData uri="http://schemas.openxmlformats.org/presentationml/2006/ole">
            <mc:AlternateContent xmlns:mc="http://schemas.openxmlformats.org/markup-compatibility/2006">
              <mc:Choice xmlns:v="urn:schemas-microsoft-com:vml" Requires="v">
                <p:oleObj spid="_x0000_s23732" name="Equation" r:id="rId5" imgW="2908300" imgH="254000" progId="Equation.DSMT4">
                  <p:embed/>
                </p:oleObj>
              </mc:Choice>
              <mc:Fallback>
                <p:oleObj name="Equation" r:id="rId5" imgW="29083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0477" y="3291620"/>
                        <a:ext cx="6155531"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37332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p:txBody>
          <a:bodyPr>
            <a:normAutofit lnSpcReduction="10000"/>
          </a:bodyPr>
          <a:lstStyle/>
          <a:p>
            <a:r>
              <a:rPr lang="en-US" altLang="en-US">
                <a:ea typeface="ＭＳ Ｐゴシック" pitchFamily="34" charset="-128"/>
              </a:rPr>
              <a:t>Optimal holding of risky asset:</a:t>
            </a:r>
          </a:p>
          <a:p>
            <a:endParaRPr lang="en-US" altLang="en-US">
              <a:ea typeface="ＭＳ Ｐゴシック" pitchFamily="34" charset="-128"/>
            </a:endParaRPr>
          </a:p>
          <a:p>
            <a:endParaRPr lang="en-US" altLang="en-US">
              <a:ea typeface="ＭＳ Ｐゴシック" pitchFamily="34" charset="-128"/>
            </a:endParaRPr>
          </a:p>
          <a:p>
            <a:r>
              <a:rPr lang="en-US" altLang="en-US">
                <a:ea typeface="ＭＳ Ｐゴシック" pitchFamily="34" charset="-128"/>
              </a:rPr>
              <a:t>Solution for A = 7</a:t>
            </a:r>
          </a:p>
          <a:p>
            <a:endParaRPr lang="en-US" altLang="en-US">
              <a:ea typeface="ＭＳ Ｐゴシック" pitchFamily="34" charset="-128"/>
            </a:endParaRPr>
          </a:p>
          <a:p>
            <a:r>
              <a:rPr lang="en-US" altLang="en-US">
                <a:ea typeface="ＭＳ Ｐゴシック" pitchFamily="34" charset="-128"/>
              </a:rPr>
              <a:t>Solution for A = 2</a:t>
            </a:r>
          </a:p>
          <a:p>
            <a:endParaRPr lang="en-US" altLang="en-US">
              <a:ea typeface="ＭＳ Ｐゴシック" pitchFamily="34" charset="-128"/>
            </a:endParaRPr>
          </a:p>
          <a:p>
            <a:r>
              <a:rPr lang="en-US" altLang="en-US">
                <a:ea typeface="ＭＳ Ｐゴシック" pitchFamily="34" charset="-128"/>
              </a:rPr>
              <a:t>What is the intuition for the solution in terms of</a:t>
            </a:r>
          </a:p>
          <a:p>
            <a:pPr lvl="1"/>
            <a:r>
              <a:rPr lang="en-US" altLang="en-US"/>
              <a:t>Expected returns?</a:t>
            </a:r>
          </a:p>
          <a:p>
            <a:pPr lvl="1"/>
            <a:r>
              <a:rPr lang="en-US" altLang="en-US"/>
              <a:t>Volatility?</a:t>
            </a:r>
          </a:p>
          <a:p>
            <a:pPr lvl="1"/>
            <a:r>
              <a:rPr lang="en-US" altLang="en-US"/>
              <a:t>Risk aversion?</a:t>
            </a:r>
          </a:p>
          <a:p>
            <a:endParaRPr lang="en-US" altLang="en-US">
              <a:ea typeface="ＭＳ Ｐゴシック" pitchFamily="34" charset="-128"/>
            </a:endParaRPr>
          </a:p>
        </p:txBody>
      </p:sp>
      <p:sp>
        <p:nvSpPr>
          <p:cNvPr id="1946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81">
                <a:solidFill>
                  <a:schemeClr val="tx1"/>
                </a:solidFill>
                <a:latin typeface="Arial" charset="0"/>
                <a:ea typeface="ＭＳ Ｐゴシック" pitchFamily="34" charset="-128"/>
              </a:defRPr>
            </a:lvl1pPr>
            <a:lvl2pPr marL="696516" indent="-267891" eaLnBrk="0" hangingPunct="0">
              <a:defRPr sz="1781">
                <a:solidFill>
                  <a:schemeClr val="tx1"/>
                </a:solidFill>
                <a:latin typeface="Arial" charset="0"/>
                <a:ea typeface="ＭＳ Ｐゴシック" pitchFamily="34" charset="-128"/>
              </a:defRPr>
            </a:lvl2pPr>
            <a:lvl3pPr marL="1071563" indent="-214313" eaLnBrk="0" hangingPunct="0">
              <a:defRPr sz="1781">
                <a:solidFill>
                  <a:schemeClr val="tx1"/>
                </a:solidFill>
                <a:latin typeface="Arial" charset="0"/>
                <a:ea typeface="ＭＳ Ｐゴシック" pitchFamily="34" charset="-128"/>
              </a:defRPr>
            </a:lvl3pPr>
            <a:lvl4pPr marL="1500188" indent="-214313" eaLnBrk="0" hangingPunct="0">
              <a:defRPr sz="1781">
                <a:solidFill>
                  <a:schemeClr val="tx1"/>
                </a:solidFill>
                <a:latin typeface="Arial" charset="0"/>
                <a:ea typeface="ＭＳ Ｐゴシック" pitchFamily="34" charset="-128"/>
              </a:defRPr>
            </a:lvl4pPr>
            <a:lvl5pPr marL="1928813" indent="-214313" eaLnBrk="0" hangingPunct="0">
              <a:defRPr sz="1781">
                <a:solidFill>
                  <a:schemeClr val="tx1"/>
                </a:solidFill>
                <a:latin typeface="Arial" charset="0"/>
                <a:ea typeface="ＭＳ Ｐゴシック" pitchFamily="34" charset="-128"/>
              </a:defRPr>
            </a:lvl5pPr>
            <a:lvl6pPr marL="2357438" indent="-214313" eaLnBrk="0" fontAlgn="base" hangingPunct="0">
              <a:spcBef>
                <a:spcPct val="0"/>
              </a:spcBef>
              <a:spcAft>
                <a:spcPct val="0"/>
              </a:spcAft>
              <a:defRPr sz="1781">
                <a:solidFill>
                  <a:schemeClr val="tx1"/>
                </a:solidFill>
                <a:latin typeface="Arial" charset="0"/>
                <a:ea typeface="ＭＳ Ｐゴシック" pitchFamily="34" charset="-128"/>
              </a:defRPr>
            </a:lvl6pPr>
            <a:lvl7pPr marL="2786063" indent="-214313" eaLnBrk="0" fontAlgn="base" hangingPunct="0">
              <a:spcBef>
                <a:spcPct val="0"/>
              </a:spcBef>
              <a:spcAft>
                <a:spcPct val="0"/>
              </a:spcAft>
              <a:defRPr sz="1781">
                <a:solidFill>
                  <a:schemeClr val="tx1"/>
                </a:solidFill>
                <a:latin typeface="Arial" charset="0"/>
                <a:ea typeface="ＭＳ Ｐゴシック" pitchFamily="34" charset="-128"/>
              </a:defRPr>
            </a:lvl7pPr>
            <a:lvl8pPr marL="3214688" indent="-214313" eaLnBrk="0" fontAlgn="base" hangingPunct="0">
              <a:spcBef>
                <a:spcPct val="0"/>
              </a:spcBef>
              <a:spcAft>
                <a:spcPct val="0"/>
              </a:spcAft>
              <a:defRPr sz="1781">
                <a:solidFill>
                  <a:schemeClr val="tx1"/>
                </a:solidFill>
                <a:latin typeface="Arial" charset="0"/>
                <a:ea typeface="ＭＳ Ｐゴシック" pitchFamily="34" charset="-128"/>
              </a:defRPr>
            </a:lvl8pPr>
            <a:lvl9pPr marL="3643313" indent="-214313" eaLnBrk="0" fontAlgn="base" hangingPunct="0">
              <a:spcBef>
                <a:spcPct val="0"/>
              </a:spcBef>
              <a:spcAft>
                <a:spcPct val="0"/>
              </a:spcAft>
              <a:defRPr sz="1781">
                <a:solidFill>
                  <a:schemeClr val="tx1"/>
                </a:solidFill>
                <a:latin typeface="Arial" charset="0"/>
                <a:ea typeface="ＭＳ Ｐゴシック" pitchFamily="34" charset="-128"/>
              </a:defRPr>
            </a:lvl9pPr>
          </a:lstStyle>
          <a:p>
            <a:pPr eaLnBrk="1" hangingPunct="1"/>
            <a:fld id="{F428E015-974C-4C1B-A200-334E1A82DA7E}" type="slidenum">
              <a:rPr lang="en-US" altLang="en-US" sz="1219"/>
              <a:pPr eaLnBrk="1" hangingPunct="1"/>
              <a:t>68</a:t>
            </a:fld>
            <a:endParaRPr lang="en-US" altLang="en-US" sz="1219"/>
          </a:p>
        </p:txBody>
      </p:sp>
      <p:graphicFrame>
        <p:nvGraphicFramePr>
          <p:cNvPr id="19461" name="Object 4"/>
          <p:cNvGraphicFramePr>
            <a:graphicFrameLocks noChangeAspect="1"/>
          </p:cNvGraphicFramePr>
          <p:nvPr/>
        </p:nvGraphicFramePr>
        <p:xfrm>
          <a:off x="5116253" y="1828800"/>
          <a:ext cx="1983878" cy="811114"/>
        </p:xfrm>
        <a:graphic>
          <a:graphicData uri="http://schemas.openxmlformats.org/presentationml/2006/ole">
            <mc:AlternateContent xmlns:mc="http://schemas.openxmlformats.org/markup-compatibility/2006">
              <mc:Choice xmlns:v="urn:schemas-microsoft-com:vml" Requires="v">
                <p:oleObj spid="_x0000_s24842" name="Equation" r:id="rId3" imgW="939800" imgH="457200" progId="Equation.DSMT4">
                  <p:embed/>
                </p:oleObj>
              </mc:Choice>
              <mc:Fallback>
                <p:oleObj name="Equation" r:id="rId3" imgW="9398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253" y="1828800"/>
                        <a:ext cx="1983878" cy="8111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2" name="Object 5"/>
          <p:cNvGraphicFramePr>
            <a:graphicFrameLocks noChangeAspect="1"/>
          </p:cNvGraphicFramePr>
          <p:nvPr/>
        </p:nvGraphicFramePr>
        <p:xfrm>
          <a:off x="3989338" y="2927807"/>
          <a:ext cx="3565922" cy="744141"/>
        </p:xfrm>
        <a:graphic>
          <a:graphicData uri="http://schemas.openxmlformats.org/presentationml/2006/ole">
            <mc:AlternateContent xmlns:mc="http://schemas.openxmlformats.org/markup-compatibility/2006">
              <mc:Choice xmlns:v="urn:schemas-microsoft-com:vml" Requires="v">
                <p:oleObj spid="_x0000_s24843" name="Equation" r:id="rId5" imgW="1689100" imgH="419100" progId="Equation.DSMT4">
                  <p:embed/>
                </p:oleObj>
              </mc:Choice>
              <mc:Fallback>
                <p:oleObj name="Equation" r:id="rId5" imgW="16891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38" y="2927807"/>
                        <a:ext cx="3565922" cy="7441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3" name="Object 6"/>
          <p:cNvGraphicFramePr>
            <a:graphicFrameLocks noChangeAspect="1"/>
          </p:cNvGraphicFramePr>
          <p:nvPr/>
        </p:nvGraphicFramePr>
        <p:xfrm>
          <a:off x="4176862" y="4004468"/>
          <a:ext cx="3378398" cy="744141"/>
        </p:xfrm>
        <a:graphic>
          <a:graphicData uri="http://schemas.openxmlformats.org/presentationml/2006/ole">
            <mc:AlternateContent xmlns:mc="http://schemas.openxmlformats.org/markup-compatibility/2006">
              <mc:Choice xmlns:v="urn:schemas-microsoft-com:vml" Requires="v">
                <p:oleObj spid="_x0000_s24844" name="Equation" r:id="rId7" imgW="1600200" imgH="419100" progId="Equation.DSMT4">
                  <p:embed/>
                </p:oleObj>
              </mc:Choice>
              <mc:Fallback>
                <p:oleObj name="Equation" r:id="rId7" imgW="16002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6862" y="4004468"/>
                        <a:ext cx="3378398" cy="7441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1"/>
          <p:cNvSpPr>
            <a:spLocks noGrp="1"/>
          </p:cNvSpPr>
          <p:nvPr>
            <p:ph type="title"/>
          </p:nvPr>
        </p:nvSpPr>
        <p:spPr/>
        <p:txBody>
          <a:bodyPr/>
          <a:lstStyle/>
          <a:p>
            <a:r>
              <a:rPr lang="en-US" altLang="en-US" dirty="0">
                <a:ea typeface="ＭＳ Ｐゴシック" pitchFamily="34" charset="-128"/>
              </a:rPr>
              <a:t>Optimal Portfolios with Risk-Free and Risky Asset</a:t>
            </a:r>
          </a:p>
        </p:txBody>
      </p:sp>
    </p:spTree>
    <p:extLst>
      <p:ext uri="{BB962C8B-B14F-4D97-AF65-F5344CB8AC3E}">
        <p14:creationId xmlns:p14="http://schemas.microsoft.com/office/powerpoint/2010/main" val="138169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a:ea typeface="ＭＳ Ｐゴシック" pitchFamily="34" charset="-128"/>
              </a:rPr>
              <a:t>Outline</a:t>
            </a:r>
          </a:p>
        </p:txBody>
      </p:sp>
      <p:sp>
        <p:nvSpPr>
          <p:cNvPr id="14339" name="Content Placeholder 2"/>
          <p:cNvSpPr>
            <a:spLocks noGrp="1"/>
          </p:cNvSpPr>
          <p:nvPr>
            <p:ph idx="1"/>
          </p:nvPr>
        </p:nvSpPr>
        <p:spPr/>
        <p:txBody>
          <a:bodyPr/>
          <a:lstStyle/>
          <a:p>
            <a:pPr eaLnBrk="1" hangingPunct="1"/>
            <a:r>
              <a:rPr lang="en-US" altLang="en-US" dirty="0">
                <a:ea typeface="ＭＳ Ｐゴシック" pitchFamily="34" charset="-128"/>
              </a:rPr>
              <a:t>Utility theory = characterizing bad times</a:t>
            </a:r>
          </a:p>
          <a:p>
            <a:pPr lvl="1" eaLnBrk="1" hangingPunct="1"/>
            <a:r>
              <a:rPr lang="en-US" altLang="en-US" dirty="0"/>
              <a:t>Mean-variance utility (not very realistic, but the industry standard)</a:t>
            </a:r>
          </a:p>
          <a:p>
            <a:pPr lvl="1" eaLnBrk="1" hangingPunct="1"/>
            <a:r>
              <a:rPr lang="en-US" altLang="en-US" dirty="0"/>
              <a:t>Other more realistic utility functions</a:t>
            </a:r>
          </a:p>
          <a:p>
            <a:pPr eaLnBrk="1" hangingPunct="1"/>
            <a:r>
              <a:rPr lang="en-US" altLang="en-US" dirty="0">
                <a:ea typeface="ＭＳ Ｐゴシック" pitchFamily="34" charset="-128"/>
              </a:rPr>
              <a:t>Utility concepts:</a:t>
            </a:r>
          </a:p>
          <a:p>
            <a:pPr lvl="1" eaLnBrk="1" hangingPunct="1"/>
            <a:r>
              <a:rPr lang="en-US" altLang="en-US" dirty="0"/>
              <a:t>Risk aversion</a:t>
            </a:r>
          </a:p>
          <a:p>
            <a:pPr lvl="1" eaLnBrk="1" hangingPunct="1"/>
            <a:r>
              <a:rPr lang="en-US" altLang="en-US" dirty="0"/>
              <a:t>Certainty equivalent</a:t>
            </a:r>
          </a:p>
          <a:p>
            <a:r>
              <a:rPr lang="en-US" altLang="en-US" dirty="0"/>
              <a:t>Optimal Portfolios</a:t>
            </a:r>
          </a:p>
          <a:p>
            <a:pPr lvl="1"/>
            <a:r>
              <a:rPr lang="en-US" altLang="en-US" dirty="0"/>
              <a:t>With risk-free asset</a:t>
            </a:r>
          </a:p>
          <a:p>
            <a:pPr lvl="1"/>
            <a:r>
              <a:rPr lang="en-US" altLang="en-US" dirty="0"/>
              <a:t>Without risk-free asset</a:t>
            </a:r>
          </a:p>
        </p:txBody>
      </p:sp>
    </p:spTree>
    <p:extLst>
      <p:ext uri="{BB962C8B-B14F-4D97-AF65-F5344CB8AC3E}">
        <p14:creationId xmlns:p14="http://schemas.microsoft.com/office/powerpoint/2010/main" val="348111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Motivating Example</a:t>
            </a:r>
          </a:p>
        </p:txBody>
      </p:sp>
      <p:sp>
        <p:nvSpPr>
          <p:cNvPr id="3" name="Content Placeholder 2"/>
          <p:cNvSpPr>
            <a:spLocks noGrp="1"/>
          </p:cNvSpPr>
          <p:nvPr>
            <p:ph idx="1"/>
          </p:nvPr>
        </p:nvSpPr>
        <p:spPr>
          <a:xfrm>
            <a:off x="1261872" y="1851103"/>
            <a:ext cx="8595360" cy="4351337"/>
          </a:xfrm>
        </p:spPr>
        <p:txBody>
          <a:bodyPr/>
          <a:lstStyle/>
          <a:p>
            <a:pPr marL="0" indent="0">
              <a:buNone/>
            </a:pPr>
            <a:r>
              <a:rPr lang="en-US" dirty="0"/>
              <a:t>Compare:</a:t>
            </a:r>
          </a:p>
          <a:p>
            <a:r>
              <a:rPr lang="en-US" dirty="0"/>
              <a:t>Short volatility strategy: investment strategy which nets a premium during stable periods (period after 2009), but has large losses during volatile times (financial crisis 2008-2009)</a:t>
            </a:r>
          </a:p>
          <a:p>
            <a:pPr lvl="1"/>
            <a:r>
              <a:rPr lang="en-US" dirty="0"/>
              <a:t>Technically, we can implement this by selling out-of-the-money put options</a:t>
            </a:r>
          </a:p>
          <a:p>
            <a:r>
              <a:rPr lang="en-US" dirty="0"/>
              <a:t>S&amp;P 500 equities</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8</a:t>
            </a:fld>
            <a:endParaRPr lang="en-US"/>
          </a:p>
        </p:txBody>
      </p:sp>
    </p:spTree>
    <p:extLst>
      <p:ext uri="{BB962C8B-B14F-4D97-AF65-F5344CB8AC3E}">
        <p14:creationId xmlns:p14="http://schemas.microsoft.com/office/powerpoint/2010/main" val="1251590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Volatility Strategy vs S&amp;P 500</a:t>
            </a:r>
          </a:p>
        </p:txBody>
      </p:sp>
      <p:sp>
        <p:nvSpPr>
          <p:cNvPr id="4" name="Slide Number Placeholder 3"/>
          <p:cNvSpPr>
            <a:spLocks noGrp="1"/>
          </p:cNvSpPr>
          <p:nvPr>
            <p:ph type="sldNum" sz="quarter" idx="10"/>
          </p:nvPr>
        </p:nvSpPr>
        <p:spPr/>
        <p:txBody>
          <a:bodyPr/>
          <a:lstStyle/>
          <a:p>
            <a:pPr>
              <a:defRPr/>
            </a:pPr>
            <a:fld id="{5990A69F-D523-4F21-B55F-35D8179592C9}" type="slidenum">
              <a:rPr lang="en-US" smtClean="0"/>
              <a:pPr>
                <a:defRPr/>
              </a:pPr>
              <a:t>9</a:t>
            </a:fld>
            <a:endParaRPr lang="en-US"/>
          </a:p>
        </p:txBody>
      </p:sp>
      <p:pic>
        <p:nvPicPr>
          <p:cNvPr id="5" name="Picture 4"/>
          <p:cNvPicPr/>
          <p:nvPr/>
        </p:nvPicPr>
        <p:blipFill>
          <a:blip r:embed="rId2" cstate="print"/>
          <a:srcRect/>
          <a:stretch>
            <a:fillRect/>
          </a:stretch>
        </p:blipFill>
        <p:spPr bwMode="auto">
          <a:xfrm>
            <a:off x="2254516" y="1691322"/>
            <a:ext cx="6234970" cy="4981010"/>
          </a:xfrm>
          <a:prstGeom prst="rect">
            <a:avLst/>
          </a:prstGeom>
          <a:noFill/>
          <a:ln w="9525">
            <a:noFill/>
            <a:miter lim="800000"/>
            <a:headEnd/>
            <a:tailEnd/>
          </a:ln>
        </p:spPr>
      </p:pic>
    </p:spTree>
    <p:extLst>
      <p:ext uri="{BB962C8B-B14F-4D97-AF65-F5344CB8AC3E}">
        <p14:creationId xmlns:p14="http://schemas.microsoft.com/office/powerpoint/2010/main" val="87776573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View</Template>
  <TotalTime>4790</TotalTime>
  <Words>3449</Words>
  <Application>Microsoft Macintosh PowerPoint</Application>
  <PresentationFormat>Widescreen</PresentationFormat>
  <Paragraphs>501</Paragraphs>
  <Slides>68</Slides>
  <Notes>38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6" baseType="lpstr">
      <vt:lpstr>Arial</vt:lpstr>
      <vt:lpstr>Calibri</vt:lpstr>
      <vt:lpstr>Century Schoolbook</vt:lpstr>
      <vt:lpstr>Palatino</vt:lpstr>
      <vt:lpstr>Symbol</vt:lpstr>
      <vt:lpstr>Wingdings 2</vt:lpstr>
      <vt:lpstr>View</vt:lpstr>
      <vt:lpstr>Equation</vt:lpstr>
      <vt:lpstr>Exam Grades</vt:lpstr>
      <vt:lpstr>How are our investments doing?</vt:lpstr>
      <vt:lpstr>StockTrak</vt:lpstr>
      <vt:lpstr>Market News</vt:lpstr>
      <vt:lpstr>Portfolio Optimization Ch. 2: Preferences and Ch. 3: Mean-Variance Investing</vt:lpstr>
      <vt:lpstr>Asset Management</vt:lpstr>
      <vt:lpstr>Outline</vt:lpstr>
      <vt:lpstr>Motivating Example</vt:lpstr>
      <vt:lpstr>Volatility Strategy vs S&amp;P 500</vt:lpstr>
      <vt:lpstr>Distributions</vt:lpstr>
      <vt:lpstr>Volatility Strategy vs S&amp;P 500</vt:lpstr>
      <vt:lpstr>Volatility Strategy vs S&amp;P 500</vt:lpstr>
      <vt:lpstr>When we get paid matters</vt:lpstr>
      <vt:lpstr>Utility Functions</vt:lpstr>
      <vt:lpstr>Preferences</vt:lpstr>
      <vt:lpstr>Utility Functions</vt:lpstr>
      <vt:lpstr>Utility Functions</vt:lpstr>
      <vt:lpstr>PowerPoint Presentation</vt:lpstr>
      <vt:lpstr>Utility Functions</vt:lpstr>
      <vt:lpstr>Risk Aversion</vt:lpstr>
      <vt:lpstr>Risk Aversion</vt:lpstr>
      <vt:lpstr>Risk Aversion</vt:lpstr>
      <vt:lpstr>Certainty Equivalent</vt:lpstr>
      <vt:lpstr>Homework Problem</vt:lpstr>
      <vt:lpstr>PowerPoint Presentation</vt:lpstr>
      <vt:lpstr>PowerPoint Presentation</vt:lpstr>
      <vt:lpstr>Risk aversion in practice</vt:lpstr>
      <vt:lpstr>Expected Utility</vt:lpstr>
      <vt:lpstr>Utility Functions</vt:lpstr>
      <vt:lpstr>Mean-Variance Utility</vt:lpstr>
      <vt:lpstr>Mean-Variance Utility</vt:lpstr>
      <vt:lpstr>PowerPoint Presentation</vt:lpstr>
      <vt:lpstr>PowerPoint Presentation</vt:lpstr>
      <vt:lpstr>Mean-Variance Utility</vt:lpstr>
      <vt:lpstr>Certainty Equivalent</vt:lpstr>
      <vt:lpstr>PowerPoint Presentation</vt:lpstr>
      <vt:lpstr>Choosing Between Portfolios</vt:lpstr>
      <vt:lpstr>Choosing Between Portfolios</vt:lpstr>
      <vt:lpstr>Optimal Portfolio of Risky Assets</vt:lpstr>
      <vt:lpstr>Mean-Variance Utility</vt:lpstr>
      <vt:lpstr>Mean-Variance Utility</vt:lpstr>
      <vt:lpstr>Mean-Variance Frontier</vt:lpstr>
      <vt:lpstr>Mean-Variance Utility</vt:lpstr>
      <vt:lpstr>Mean-Variance Utility</vt:lpstr>
      <vt:lpstr>Mean-Variance Utility</vt:lpstr>
      <vt:lpstr>Beyond Mean-Variance</vt:lpstr>
      <vt:lpstr>Mean-Variance Utility Drawbacks</vt:lpstr>
      <vt:lpstr>Ambiguity Aversion</vt:lpstr>
      <vt:lpstr>Summary</vt:lpstr>
      <vt:lpstr>Redux: volatility strategy vs S&amp;P 500</vt:lpstr>
      <vt:lpstr>Summary</vt:lpstr>
      <vt:lpstr>Appendix A: More on Utility Functions</vt:lpstr>
      <vt:lpstr>Further Details on Utility Functions</vt:lpstr>
      <vt:lpstr>Further Details on Utility Functions</vt:lpstr>
      <vt:lpstr>Realistic Utility Functions</vt:lpstr>
      <vt:lpstr>Safety First</vt:lpstr>
      <vt:lpstr>Loss Aversion or Prospect Theory</vt:lpstr>
      <vt:lpstr>Loss Aversion or Prospect Theory</vt:lpstr>
      <vt:lpstr>Loss Aversion or Prospect Theory</vt:lpstr>
      <vt:lpstr>Disappointment Aversion</vt:lpstr>
      <vt:lpstr>Disappointment Aversion</vt:lpstr>
      <vt:lpstr>Habit</vt:lpstr>
      <vt:lpstr>Catching/Keeping Up with the Jones</vt:lpstr>
      <vt:lpstr>Uncertainty Aversion</vt:lpstr>
      <vt:lpstr>Appendix B: Portfolio Calculations</vt:lpstr>
      <vt:lpstr>Two-Asset Portfolio Problem with Mean-Variance Utility</vt:lpstr>
      <vt:lpstr>Optimal Portfolios with Risk-Free and Risky Asset</vt:lpstr>
      <vt:lpstr>Optimal Portfolios with Risk-Free and Risky Asset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Trading Securities</dc:title>
  <dc:creator>Weagley, Daniel R</dc:creator>
  <cp:lastModifiedBy>Microsoft Office User</cp:lastModifiedBy>
  <cp:revision>290</cp:revision>
  <cp:lastPrinted>2017-10-03T20:03:07Z</cp:lastPrinted>
  <dcterms:created xsi:type="dcterms:W3CDTF">2016-09-10T00:55:13Z</dcterms:created>
  <dcterms:modified xsi:type="dcterms:W3CDTF">2019-10-01T17:47:02Z</dcterms:modified>
</cp:coreProperties>
</file>